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58" r:id="rId4"/>
    <p:sldId id="257" r:id="rId5"/>
    <p:sldId id="281" r:id="rId6"/>
    <p:sldId id="277" r:id="rId7"/>
    <p:sldId id="298" r:id="rId8"/>
    <p:sldId id="260" r:id="rId9"/>
    <p:sldId id="278" r:id="rId10"/>
    <p:sldId id="287" r:id="rId11"/>
    <p:sldId id="288" r:id="rId12"/>
    <p:sldId id="286" r:id="rId13"/>
    <p:sldId id="265" r:id="rId14"/>
    <p:sldId id="275" r:id="rId15"/>
    <p:sldId id="274" r:id="rId16"/>
    <p:sldId id="276" r:id="rId17"/>
    <p:sldId id="266" r:id="rId18"/>
    <p:sldId id="280" r:id="rId19"/>
    <p:sldId id="283" r:id="rId20"/>
    <p:sldId id="284" r:id="rId21"/>
    <p:sldId id="264" r:id="rId22"/>
    <p:sldId id="267" r:id="rId23"/>
    <p:sldId id="285" r:id="rId24"/>
    <p:sldId id="289" r:id="rId25"/>
    <p:sldId id="262" r:id="rId26"/>
    <p:sldId id="292" r:id="rId27"/>
    <p:sldId id="263" r:id="rId28"/>
    <p:sldId id="294" r:id="rId29"/>
    <p:sldId id="293" r:id="rId30"/>
    <p:sldId id="295" r:id="rId31"/>
    <p:sldId id="297" r:id="rId32"/>
    <p:sldId id="296" r:id="rId33"/>
    <p:sldId id="299" r:id="rId34"/>
    <p:sldId id="271" r:id="rId35"/>
  </p:sldIdLst>
  <p:sldSz cx="18288000" cy="10287000"/>
  <p:notesSz cx="6858000" cy="9144000"/>
  <p:embeddedFontLst>
    <p:embeddedFont>
      <p:font typeface="Aileron Heavy" panose="020B0604020202020204" charset="0"/>
      <p:regular r:id="rId36"/>
    </p:embeddedFont>
    <p:embeddedFont>
      <p:font typeface="Aileron Heavy Bold" panose="020B0604020202020204" charset="0"/>
      <p:regular r:id="rId37"/>
    </p:embeddedFont>
    <p:embeddedFont>
      <p:font typeface="Aileron Regular" panose="020B0604020202020204" charset="0"/>
      <p:regular r:id="rId38"/>
    </p:embeddedFont>
    <p:embeddedFont>
      <p:font typeface="Aileron Regular Bold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22" autoAdjust="0"/>
  </p:normalViewPr>
  <p:slideViewPr>
    <p:cSldViewPr>
      <p:cViewPr varScale="1">
        <p:scale>
          <a:sx n="79" d="100"/>
          <a:sy n="79" d="100"/>
        </p:scale>
        <p:origin x="16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lintlosee.com/more-utah-fall-colors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a-durron.deviantart.com/art/Fall-in-High-Prairie-Alberta-181753030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tlosee.com/more-utah-fall-colors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lthealthy.org/grief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shot.com/autumn-leaves/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ll_foliage_img_2442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58" y="281650"/>
            <a:ext cx="6835641" cy="972369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7055" y="1166056"/>
            <a:ext cx="6896100" cy="1139906"/>
          </a:xfrm>
          <a:prstGeom prst="rect">
            <a:avLst/>
          </a:prstGeom>
          <a:solidFill>
            <a:srgbClr val="5D7963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191" r="12933" b="11187"/>
          <a:stretch>
            <a:fillRect/>
          </a:stretch>
        </p:blipFill>
        <p:spPr>
          <a:xfrm>
            <a:off x="9791699" y="8620669"/>
            <a:ext cx="8024153" cy="130443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496302" y="2834525"/>
            <a:ext cx="10017712" cy="517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ileron Heavy"/>
              </a:rPr>
              <a:t>Youth Grief Support Groups</a:t>
            </a:r>
          </a:p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ileron Heavy"/>
              </a:rPr>
              <a:t> Training Program </a:t>
            </a:r>
          </a:p>
          <a:p>
            <a:pPr algn="ctr"/>
            <a:endParaRPr lang="en-US" sz="4800" dirty="0">
              <a:solidFill>
                <a:schemeClr val="accent2">
                  <a:lumMod val="75000"/>
                </a:schemeClr>
              </a:solidFill>
              <a:latin typeface="Aileron Heavy"/>
            </a:endParaRPr>
          </a:p>
          <a:p>
            <a:pPr algn="ctr"/>
            <a:endParaRPr lang="en-US" sz="4800" dirty="0">
              <a:solidFill>
                <a:schemeClr val="accent2">
                  <a:lumMod val="75000"/>
                </a:schemeClr>
              </a:solidFill>
              <a:latin typeface="Aileron Heavy"/>
            </a:endParaRPr>
          </a:p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ileron Heavy"/>
              </a:rPr>
              <a:t>How to Create &amp; Facilitate </a:t>
            </a:r>
          </a:p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ileron Heavy"/>
              </a:rPr>
              <a:t>Support Groups</a:t>
            </a:r>
          </a:p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ileron Heavy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4800" y="1435950"/>
            <a:ext cx="9712760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0"/>
              </a:lnSpc>
              <a:spcBef>
                <a:spcPct val="0"/>
              </a:spcBef>
            </a:pPr>
            <a:r>
              <a:rPr lang="en-US" sz="2900" spc="29" dirty="0">
                <a:solidFill>
                  <a:srgbClr val="FFFFFF"/>
                </a:solidFill>
                <a:latin typeface="Aileron Regular"/>
              </a:rPr>
              <a:t>Funding provided  by Illinois R3 Grant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2BC2B7-F77B-485A-AA86-508203E79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5305" y="732345"/>
            <a:ext cx="3180834" cy="123129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44E0C29-73AB-457C-85AB-688548357E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954" y="614565"/>
            <a:ext cx="2802898" cy="14668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359" y="16769"/>
            <a:ext cx="6835641" cy="102534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294500" y="1202649"/>
            <a:ext cx="5151358" cy="8098838"/>
          </a:xfrm>
          <a:prstGeom prst="rect">
            <a:avLst/>
          </a:prstGeom>
          <a:solidFill>
            <a:srgbClr val="5D796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27" y="3651208"/>
            <a:ext cx="1520802" cy="1006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27" y="1270969"/>
            <a:ext cx="1243602" cy="10607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8628">
            <a:off x="851585" y="6614381"/>
            <a:ext cx="1302504" cy="138635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099081" y="1435619"/>
            <a:ext cx="6258286" cy="1423337"/>
            <a:chOff x="-12329" y="551318"/>
            <a:chExt cx="8344380" cy="1897783"/>
          </a:xfrm>
        </p:grpSpPr>
        <p:sp>
          <p:nvSpPr>
            <p:cNvPr id="9" name="TextBox 9"/>
            <p:cNvSpPr txBox="1"/>
            <p:nvPr/>
          </p:nvSpPr>
          <p:spPr>
            <a:xfrm>
              <a:off x="-12329" y="551318"/>
              <a:ext cx="8344379" cy="766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3499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Need1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2328" y="1746156"/>
              <a:ext cx="8344379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r>
                <a:rPr lang="en-US" sz="3099" spc="30" dirty="0">
                  <a:solidFill>
                    <a:srgbClr val="5D7963"/>
                  </a:solidFill>
                  <a:latin typeface="Aileron Regular"/>
                </a:rPr>
                <a:t>To accept the reality of the loss.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4894" y="6591300"/>
            <a:ext cx="7429935" cy="1767828"/>
            <a:chOff x="0" y="-76200"/>
            <a:chExt cx="9906580" cy="235710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76200"/>
              <a:ext cx="9906580" cy="766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3499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Need 3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78810"/>
              <a:ext cx="9906580" cy="140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0"/>
                </a:lnSpc>
              </a:pPr>
              <a:r>
                <a:rPr lang="en-US" sz="2700" spc="27" dirty="0">
                  <a:solidFill>
                    <a:srgbClr val="5D7963"/>
                  </a:solidFill>
                  <a:latin typeface="Aileron Regular"/>
                </a:rPr>
                <a:t>Convert the relationship with deceased from one of presence to one of memory.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606800" y="3280204"/>
            <a:ext cx="4526759" cy="379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3"/>
              </a:lnSpc>
            </a:pPr>
            <a:r>
              <a:rPr lang="en-US" sz="6500" spc="117" dirty="0">
                <a:solidFill>
                  <a:srgbClr val="FFFFFF"/>
                </a:solidFill>
                <a:latin typeface="Aileron Regular"/>
              </a:rPr>
              <a:t>6</a:t>
            </a:r>
          </a:p>
          <a:p>
            <a:pPr algn="ctr">
              <a:lnSpc>
                <a:spcPts val="7403"/>
              </a:lnSpc>
            </a:pPr>
            <a:r>
              <a:rPr lang="en-US" sz="6500" spc="117" dirty="0">
                <a:solidFill>
                  <a:srgbClr val="FFFFFF"/>
                </a:solidFill>
                <a:latin typeface="Aileron Regular"/>
              </a:rPr>
              <a:t>NEEDS</a:t>
            </a:r>
          </a:p>
          <a:p>
            <a:pPr algn="ctr">
              <a:lnSpc>
                <a:spcPts val="7409"/>
              </a:lnSpc>
            </a:pPr>
            <a:r>
              <a:rPr lang="en-US" sz="6500" spc="117" dirty="0">
                <a:solidFill>
                  <a:srgbClr val="FFFFFF"/>
                </a:solidFill>
                <a:latin typeface="Aileron Regular"/>
              </a:rPr>
              <a:t>OF MOURNING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063223" y="3651208"/>
            <a:ext cx="6258285" cy="1299019"/>
            <a:chOff x="0" y="-76200"/>
            <a:chExt cx="8344379" cy="1732026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76200"/>
              <a:ext cx="8344379" cy="766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3499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Need 2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869286"/>
              <a:ext cx="8344379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r>
                <a:rPr lang="en-US" sz="3099" spc="30" dirty="0">
                  <a:solidFill>
                    <a:srgbClr val="5D7963"/>
                  </a:solidFill>
                  <a:latin typeface="Aileron Regular"/>
                </a:rPr>
                <a:t>Feel the pain of the loss.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359" y="16769"/>
            <a:ext cx="6835641" cy="102534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294500" y="1202649"/>
            <a:ext cx="5151358" cy="8098838"/>
          </a:xfrm>
          <a:prstGeom prst="rect">
            <a:avLst/>
          </a:prstGeom>
          <a:solidFill>
            <a:srgbClr val="5D796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42" y="3974961"/>
            <a:ext cx="1520802" cy="1006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66" y="1473132"/>
            <a:ext cx="1243602" cy="10607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8628">
            <a:off x="1034115" y="6342196"/>
            <a:ext cx="1302504" cy="138635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085916" y="1429005"/>
            <a:ext cx="6258285" cy="1242978"/>
            <a:chOff x="0" y="-76200"/>
            <a:chExt cx="8344379" cy="1657305"/>
          </a:xfrm>
        </p:grpSpPr>
        <p:sp>
          <p:nvSpPr>
            <p:cNvPr id="9" name="TextBox 9"/>
            <p:cNvSpPr txBox="1"/>
            <p:nvPr/>
          </p:nvSpPr>
          <p:spPr>
            <a:xfrm>
              <a:off x="0" y="-76200"/>
              <a:ext cx="8344379" cy="766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3499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Need 4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69286"/>
              <a:ext cx="8344379" cy="711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r>
                <a:rPr lang="en-US" sz="3099" spc="30" dirty="0">
                  <a:solidFill>
                    <a:srgbClr val="5D7963"/>
                  </a:solidFill>
                  <a:latin typeface="Aileron Regular"/>
                </a:rPr>
                <a:t>Develop a new self-identity.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08329" y="6414350"/>
            <a:ext cx="7429935" cy="1242043"/>
            <a:chOff x="0" y="-76200"/>
            <a:chExt cx="9906580" cy="165605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76200"/>
              <a:ext cx="9906580" cy="766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3499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Need 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78810"/>
              <a:ext cx="9906580" cy="701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0"/>
                </a:lnSpc>
              </a:pPr>
              <a:r>
                <a:rPr lang="en-US" sz="2700" spc="27" dirty="0">
                  <a:solidFill>
                    <a:srgbClr val="5D7963"/>
                  </a:solidFill>
                  <a:latin typeface="Aileron Regular"/>
                </a:rPr>
                <a:t>Continue to receive support from others.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606800" y="3280204"/>
            <a:ext cx="4526759" cy="379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3"/>
              </a:lnSpc>
            </a:pPr>
            <a:r>
              <a:rPr lang="en-US" sz="6500" spc="117" dirty="0">
                <a:solidFill>
                  <a:srgbClr val="FFFFFF"/>
                </a:solidFill>
                <a:latin typeface="Aileron Regular"/>
              </a:rPr>
              <a:t>6</a:t>
            </a:r>
          </a:p>
          <a:p>
            <a:pPr algn="ctr">
              <a:lnSpc>
                <a:spcPts val="7403"/>
              </a:lnSpc>
            </a:pPr>
            <a:r>
              <a:rPr lang="en-US" sz="6500" spc="117" dirty="0">
                <a:solidFill>
                  <a:srgbClr val="FFFFFF"/>
                </a:solidFill>
                <a:latin typeface="Aileron Regular"/>
              </a:rPr>
              <a:t>NEEDS</a:t>
            </a:r>
          </a:p>
          <a:p>
            <a:pPr algn="ctr">
              <a:lnSpc>
                <a:spcPts val="7409"/>
              </a:lnSpc>
            </a:pPr>
            <a:r>
              <a:rPr lang="en-US" sz="6500" spc="117" dirty="0">
                <a:solidFill>
                  <a:srgbClr val="FFFFFF"/>
                </a:solidFill>
                <a:latin typeface="Aileron Regular"/>
              </a:rPr>
              <a:t>OF MOURNING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244386" y="4005876"/>
            <a:ext cx="6258285" cy="1299019"/>
            <a:chOff x="0" y="-76200"/>
            <a:chExt cx="8344379" cy="1732026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76200"/>
              <a:ext cx="8344379" cy="766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3499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Need 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869286"/>
              <a:ext cx="8344379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r>
                <a:rPr lang="en-US" sz="3099" spc="30" dirty="0">
                  <a:solidFill>
                    <a:srgbClr val="5D7963"/>
                  </a:solidFill>
                  <a:latin typeface="Aileron Regular"/>
                </a:rPr>
                <a:t>Search for meaning.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343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4478000" y="0"/>
            <a:ext cx="3810000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331310" y="0"/>
            <a:ext cx="7306528" cy="1866900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221652"/>
            <a:ext cx="6285133" cy="134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5"/>
              </a:lnSpc>
            </a:pPr>
            <a:r>
              <a:rPr lang="en-US" sz="4400" spc="315" dirty="0">
                <a:solidFill>
                  <a:srgbClr val="FFFFFF"/>
                </a:solidFill>
                <a:latin typeface="Aileron Heavy"/>
              </a:rPr>
              <a:t>6 Week Curriculum</a:t>
            </a:r>
          </a:p>
          <a:p>
            <a:pPr algn="ctr">
              <a:lnSpc>
                <a:spcPts val="5525"/>
              </a:lnSpc>
            </a:pPr>
            <a:r>
              <a:rPr lang="en-US" sz="4000" spc="315" dirty="0">
                <a:solidFill>
                  <a:srgbClr val="FFFFFF"/>
                </a:solidFill>
                <a:latin typeface="Aileron Heavy"/>
              </a:rPr>
              <a:t>Lesson Plans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219200" y="2324100"/>
            <a:ext cx="15518290" cy="10810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3600" spc="88" dirty="0">
                <a:solidFill>
                  <a:srgbClr val="5D7963"/>
                </a:solidFill>
                <a:latin typeface="Aileron Heavy"/>
              </a:rPr>
              <a:t>WEEK 1 – </a:t>
            </a:r>
            <a:r>
              <a:rPr lang="en-US" sz="3600" spc="88" dirty="0">
                <a:latin typeface="Aileron Heavy"/>
              </a:rPr>
              <a:t>All about Me and My Person Who Died</a:t>
            </a:r>
          </a:p>
          <a:p>
            <a:pPr>
              <a:lnSpc>
                <a:spcPts val="5280"/>
              </a:lnSpc>
            </a:pPr>
            <a:endParaRPr lang="en-US" sz="3600" spc="88" dirty="0">
              <a:solidFill>
                <a:srgbClr val="5D7963"/>
              </a:solidFill>
              <a:latin typeface="Aileron Heavy"/>
            </a:endParaRPr>
          </a:p>
          <a:p>
            <a:pPr>
              <a:lnSpc>
                <a:spcPts val="5280"/>
              </a:lnSpc>
            </a:pPr>
            <a:r>
              <a:rPr lang="en-US" sz="3600" spc="88" dirty="0">
                <a:solidFill>
                  <a:srgbClr val="5D7963"/>
                </a:solidFill>
                <a:latin typeface="Aileron Heavy"/>
              </a:rPr>
              <a:t>Week 2 – </a:t>
            </a:r>
            <a:r>
              <a:rPr lang="en-US" sz="3600" spc="88" dirty="0">
                <a:latin typeface="Aileron Heavy"/>
              </a:rPr>
              <a:t>Understanding the Concepts of Grief &amp; Loss </a:t>
            </a:r>
            <a:endParaRPr lang="en-US" sz="3600" spc="78" dirty="0">
              <a:latin typeface="Aileron Heavy"/>
            </a:endParaRPr>
          </a:p>
          <a:p>
            <a:pPr algn="ctr">
              <a:lnSpc>
                <a:spcPts val="5280"/>
              </a:lnSpc>
            </a:pPr>
            <a:endParaRPr lang="en-US" sz="3600" spc="78" dirty="0">
              <a:solidFill>
                <a:srgbClr val="5D7963"/>
              </a:solidFill>
              <a:latin typeface="Aileron Heavy"/>
            </a:endParaRPr>
          </a:p>
          <a:p>
            <a:pPr>
              <a:lnSpc>
                <a:spcPts val="5280"/>
              </a:lnSpc>
            </a:pPr>
            <a:r>
              <a:rPr lang="en-US" sz="3600" spc="88" dirty="0">
                <a:solidFill>
                  <a:srgbClr val="5D7963"/>
                </a:solidFill>
                <a:latin typeface="Aileron Heavy"/>
              </a:rPr>
              <a:t>Week 3 – </a:t>
            </a:r>
            <a:r>
              <a:rPr lang="en-US" sz="3600" spc="88" dirty="0">
                <a:latin typeface="Aileron Heavy"/>
              </a:rPr>
              <a:t>Feelings &amp; </a:t>
            </a:r>
            <a:r>
              <a:rPr lang="en-US" sz="3600" spc="88">
                <a:latin typeface="Aileron Heavy"/>
              </a:rPr>
              <a:t>Behaviors Related to Loss</a:t>
            </a:r>
            <a:endParaRPr lang="en-US" sz="3600" spc="88" dirty="0">
              <a:latin typeface="Aileron Heavy"/>
            </a:endParaRPr>
          </a:p>
          <a:p>
            <a:pPr>
              <a:lnSpc>
                <a:spcPts val="5280"/>
              </a:lnSpc>
            </a:pPr>
            <a:r>
              <a:rPr lang="en-US" sz="3600" spc="88" dirty="0">
                <a:latin typeface="Aileron Heavy"/>
              </a:rPr>
              <a:t> </a:t>
            </a:r>
            <a:endParaRPr lang="en-US" sz="3600" spc="78" dirty="0">
              <a:latin typeface="Aileron Heavy"/>
            </a:endParaRPr>
          </a:p>
          <a:p>
            <a:pPr>
              <a:lnSpc>
                <a:spcPts val="5280"/>
              </a:lnSpc>
            </a:pPr>
            <a:r>
              <a:rPr lang="en-US" sz="3600" spc="88" dirty="0">
                <a:solidFill>
                  <a:srgbClr val="5D7963"/>
                </a:solidFill>
                <a:latin typeface="Aileron Heavy"/>
              </a:rPr>
              <a:t>Week 4 – </a:t>
            </a:r>
            <a:r>
              <a:rPr lang="en-US" sz="3600" spc="88" dirty="0">
                <a:latin typeface="Aileron Heavy"/>
              </a:rPr>
              <a:t>Healthy Coping Skills  </a:t>
            </a:r>
            <a:endParaRPr lang="en-US" sz="3600" spc="78" dirty="0">
              <a:latin typeface="Aileron Heavy"/>
            </a:endParaRPr>
          </a:p>
          <a:p>
            <a:pPr algn="ctr">
              <a:lnSpc>
                <a:spcPts val="5280"/>
              </a:lnSpc>
            </a:pPr>
            <a:endParaRPr lang="en-US" sz="3600" spc="78" dirty="0">
              <a:solidFill>
                <a:srgbClr val="5D7963"/>
              </a:solidFill>
              <a:latin typeface="Aileron Heavy"/>
            </a:endParaRPr>
          </a:p>
          <a:p>
            <a:pPr>
              <a:lnSpc>
                <a:spcPts val="5280"/>
              </a:lnSpc>
            </a:pPr>
            <a:r>
              <a:rPr lang="en-US" sz="3600" spc="88" dirty="0">
                <a:solidFill>
                  <a:srgbClr val="5D7963"/>
                </a:solidFill>
                <a:latin typeface="Aileron Heavy"/>
              </a:rPr>
              <a:t>Week 5 – </a:t>
            </a:r>
            <a:r>
              <a:rPr lang="en-US" sz="3600" spc="88" dirty="0">
                <a:latin typeface="Aileron Heavy"/>
              </a:rPr>
              <a:t>Honoring my Loved One </a:t>
            </a:r>
          </a:p>
          <a:p>
            <a:pPr>
              <a:lnSpc>
                <a:spcPts val="5280"/>
              </a:lnSpc>
            </a:pPr>
            <a:endParaRPr lang="en-US" sz="3600" spc="78" dirty="0">
              <a:latin typeface="Aileron Heavy"/>
            </a:endParaRPr>
          </a:p>
          <a:p>
            <a:pPr>
              <a:lnSpc>
                <a:spcPts val="5280"/>
              </a:lnSpc>
            </a:pPr>
            <a:r>
              <a:rPr lang="en-US" sz="3600" spc="88" dirty="0">
                <a:solidFill>
                  <a:srgbClr val="5D7963"/>
                </a:solidFill>
                <a:latin typeface="Aileron Heavy"/>
              </a:rPr>
              <a:t>Week 6 – </a:t>
            </a:r>
            <a:r>
              <a:rPr lang="en-US" sz="3600" spc="88" dirty="0">
                <a:latin typeface="Aileron Heavy"/>
              </a:rPr>
              <a:t>Support Systems  </a:t>
            </a:r>
            <a:endParaRPr lang="en-US" sz="3600" spc="78" dirty="0">
              <a:latin typeface="Aileron Heavy"/>
            </a:endParaRPr>
          </a:p>
          <a:p>
            <a:pPr algn="ctr">
              <a:lnSpc>
                <a:spcPts val="5280"/>
              </a:lnSpc>
            </a:pPr>
            <a:endParaRPr lang="en-US" sz="3600" spc="78" dirty="0">
              <a:solidFill>
                <a:srgbClr val="5D7963"/>
              </a:solidFill>
              <a:latin typeface="Aileron Heavy"/>
            </a:endParaRPr>
          </a:p>
          <a:p>
            <a:pPr algn="ctr">
              <a:lnSpc>
                <a:spcPts val="5280"/>
              </a:lnSpc>
            </a:pPr>
            <a:endParaRPr lang="en-US" sz="4000" spc="78" dirty="0">
              <a:solidFill>
                <a:srgbClr val="5D7963"/>
              </a:solidFill>
              <a:latin typeface="Aileron Heavy"/>
            </a:endParaRPr>
          </a:p>
          <a:p>
            <a:pPr algn="ctr">
              <a:lnSpc>
                <a:spcPts val="5280"/>
              </a:lnSpc>
            </a:pPr>
            <a:endParaRPr lang="en-US" sz="4000" spc="78" dirty="0">
              <a:solidFill>
                <a:srgbClr val="5D7963"/>
              </a:solidFill>
              <a:latin typeface="Aileron Heavy"/>
            </a:endParaRPr>
          </a:p>
          <a:p>
            <a:pPr>
              <a:lnSpc>
                <a:spcPts val="5280"/>
              </a:lnSpc>
            </a:pPr>
            <a:endParaRPr lang="en-US" sz="3900" spc="78" dirty="0">
              <a:solidFill>
                <a:srgbClr val="5D7963"/>
              </a:solidFill>
              <a:latin typeface="Aileron Heavy"/>
            </a:endParaRPr>
          </a:p>
          <a:p>
            <a:pPr>
              <a:lnSpc>
                <a:spcPts val="5160"/>
              </a:lnSpc>
            </a:pPr>
            <a:endParaRPr lang="en-US" sz="3900" spc="78" dirty="0">
              <a:solidFill>
                <a:srgbClr val="5D7963"/>
              </a:solidFill>
              <a:latin typeface="Aileron Heavy"/>
            </a:endParaRPr>
          </a:p>
        </p:txBody>
      </p:sp>
    </p:spTree>
    <p:extLst>
      <p:ext uri="{BB962C8B-B14F-4D97-AF65-F5344CB8AC3E}">
        <p14:creationId xmlns:p14="http://schemas.microsoft.com/office/powerpoint/2010/main" val="3148724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2628900"/>
            <a:ext cx="6705148" cy="5556958"/>
            <a:chOff x="0" y="0"/>
            <a:chExt cx="8128764" cy="740927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8128764" cy="7409277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52311" y="713203"/>
              <a:ext cx="7271888" cy="54989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160" dirty="0">
                  <a:solidFill>
                    <a:schemeClr val="accent2">
                      <a:lumMod val="75000"/>
                    </a:schemeClr>
                  </a:solidFill>
                  <a:latin typeface="Aileron Heavy"/>
                </a:rPr>
                <a:t>Need 3</a:t>
              </a:r>
            </a:p>
            <a:p>
              <a:pPr algn="ctr">
                <a:lnSpc>
                  <a:spcPts val="9600"/>
                </a:lnSpc>
              </a:pPr>
              <a:r>
                <a:rPr lang="en-US" sz="8000" spc="160" dirty="0">
                  <a:solidFill>
                    <a:srgbClr val="F6F6F6"/>
                  </a:solidFill>
                  <a:latin typeface="Aileron Heavy"/>
                </a:rPr>
                <a:t> </a:t>
              </a:r>
            </a:p>
            <a:p>
              <a:pPr algn="ctr"/>
              <a:r>
                <a:rPr lang="en-US" sz="3600" spc="124" dirty="0">
                  <a:solidFill>
                    <a:srgbClr val="F6F6F6"/>
                  </a:solidFill>
                  <a:latin typeface="Aileron Heavy"/>
                </a:rPr>
                <a:t>Convert the relationship from one of presence to one of memory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9282" y="571500"/>
            <a:ext cx="18668547" cy="8874504"/>
            <a:chOff x="-9091365" y="550351"/>
            <a:chExt cx="24891395" cy="11832674"/>
          </a:xfrm>
        </p:grpSpPr>
        <p:sp>
          <p:nvSpPr>
            <p:cNvPr id="6" name="TextBox 6"/>
            <p:cNvSpPr txBox="1"/>
            <p:nvPr/>
          </p:nvSpPr>
          <p:spPr>
            <a:xfrm>
              <a:off x="-9091365" y="11391301"/>
              <a:ext cx="23570597" cy="9917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780"/>
                </a:lnSpc>
              </a:pPr>
              <a:r>
                <a:rPr lang="en-US" sz="3600" spc="520" dirty="0">
                  <a:solidFill>
                    <a:srgbClr val="103781"/>
                  </a:solidFill>
                  <a:latin typeface="Aileron Regular Bold"/>
                </a:rPr>
                <a:t>Keeping memories alive while accepting reality of the death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8231" y="2439395"/>
              <a:ext cx="13873625" cy="6407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5" lvl="1" indent="-431797">
                <a:buFont typeface="Arial"/>
                <a:buChar char="•"/>
              </a:pPr>
              <a:r>
                <a:rPr lang="en-US" sz="3200" spc="39" dirty="0">
                  <a:solidFill>
                    <a:srgbClr val="5D7963"/>
                  </a:solidFill>
                  <a:latin typeface="Aileron Regular"/>
                </a:rPr>
                <a:t>Sharing of Memories, both spontaneous and   		 through specific group activities</a:t>
              </a:r>
            </a:p>
            <a:p>
              <a:pPr marL="863595" lvl="1" indent="-431797">
                <a:lnSpc>
                  <a:spcPts val="5999"/>
                </a:lnSpc>
                <a:buFont typeface="Arial"/>
                <a:buChar char="•"/>
              </a:pPr>
              <a:r>
                <a:rPr lang="en-US" sz="3200" spc="39" dirty="0">
                  <a:solidFill>
                    <a:srgbClr val="5D7963"/>
                  </a:solidFill>
                  <a:latin typeface="Aileron Regular"/>
                </a:rPr>
                <a:t>Linking objects and photos</a:t>
              </a:r>
            </a:p>
            <a:p>
              <a:pPr marL="863595" lvl="1" indent="-431797">
                <a:lnSpc>
                  <a:spcPts val="5999"/>
                </a:lnSpc>
                <a:buFont typeface="Arial"/>
                <a:buChar char="•"/>
              </a:pPr>
              <a:r>
                <a:rPr lang="en-US" sz="3200" spc="39" dirty="0">
                  <a:solidFill>
                    <a:srgbClr val="5D7963"/>
                  </a:solidFill>
                  <a:latin typeface="Aileron Regular"/>
                </a:rPr>
                <a:t>Visiting special places</a:t>
              </a:r>
            </a:p>
            <a:p>
              <a:pPr marL="863595" lvl="1" indent="-431797">
                <a:lnSpc>
                  <a:spcPts val="5999"/>
                </a:lnSpc>
                <a:buFont typeface="Arial"/>
                <a:buChar char="•"/>
              </a:pPr>
              <a:r>
                <a:rPr lang="en-US" sz="3200" spc="39" dirty="0">
                  <a:solidFill>
                    <a:srgbClr val="5D7963"/>
                  </a:solidFill>
                  <a:latin typeface="Aileron Regular"/>
                </a:rPr>
                <a:t>Journal activities between groups </a:t>
              </a:r>
            </a:p>
            <a:p>
              <a:pPr marL="863595" lvl="1" indent="-431797">
                <a:buFont typeface="Arial"/>
                <a:buChar char="•"/>
              </a:pPr>
              <a:r>
                <a:rPr lang="en-US" sz="3200" spc="39" dirty="0">
                  <a:solidFill>
                    <a:srgbClr val="5D7963"/>
                  </a:solidFill>
                  <a:latin typeface="Aileron Regular"/>
                </a:rPr>
                <a:t>Expressing hopes for memories that “wish” could 	have been but never “were”</a:t>
              </a:r>
            </a:p>
            <a:p>
              <a:pPr>
                <a:lnSpc>
                  <a:spcPts val="4500"/>
                </a:lnSpc>
              </a:pPr>
              <a:endParaRPr lang="en-US" sz="3200" spc="39" dirty="0">
                <a:solidFill>
                  <a:srgbClr val="5D7963"/>
                </a:solidFill>
                <a:latin typeface="Aileron Regular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3199168" y="550351"/>
              <a:ext cx="18999198" cy="9011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780"/>
                </a:lnSpc>
              </a:pPr>
              <a:r>
                <a:rPr lang="en-US" sz="4000" spc="520" dirty="0">
                  <a:solidFill>
                    <a:srgbClr val="103781"/>
                  </a:solidFill>
                  <a:latin typeface="Aileron Regular Bold"/>
                </a:rPr>
                <a:t>Allowing &amp; encouraging mourning through: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8231" y="8373552"/>
              <a:ext cx="13873625" cy="1969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5" lvl="1" indent="-431797">
                <a:buFont typeface="Arial"/>
                <a:buChar char="•"/>
              </a:pPr>
              <a:r>
                <a:rPr lang="en-US" sz="3200" spc="39" dirty="0">
                  <a:solidFill>
                    <a:srgbClr val="5D7963"/>
                  </a:solidFill>
                  <a:latin typeface="Aileron Regular"/>
                </a:rPr>
                <a:t>Embracing past memories allows for hope and makes future open to new experiences and relationships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2" y="1906260"/>
            <a:ext cx="2133600" cy="14224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8072" r="8072"/>
          <a:stretch>
            <a:fillRect/>
          </a:stretch>
        </p:blipFill>
        <p:spPr>
          <a:xfrm>
            <a:off x="5348762" y="0"/>
            <a:ext cx="12939238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003004" y="616059"/>
            <a:ext cx="12203712" cy="8791992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5" name="TextBox 5"/>
          <p:cNvSpPr txBox="1"/>
          <p:nvPr/>
        </p:nvSpPr>
        <p:spPr>
          <a:xfrm>
            <a:off x="6280911" y="644633"/>
            <a:ext cx="11702288" cy="1261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endParaRPr lang="en-US" sz="4099" spc="40" dirty="0">
              <a:solidFill>
                <a:srgbClr val="F6F6F6"/>
              </a:solidFill>
              <a:latin typeface="Aileron Regular"/>
            </a:endParaRPr>
          </a:p>
          <a:p>
            <a:pPr>
              <a:spcBef>
                <a:spcPct val="0"/>
              </a:spcBef>
            </a:pPr>
            <a:endParaRPr lang="en-US" sz="4099" spc="40" dirty="0">
              <a:solidFill>
                <a:srgbClr val="F6F6F6"/>
              </a:solidFill>
              <a:latin typeface="Aileron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80911" y="1328916"/>
            <a:ext cx="12034516" cy="8079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49"/>
              </a:lnSpc>
              <a:spcBef>
                <a:spcPct val="0"/>
              </a:spcBef>
            </a:pPr>
            <a:r>
              <a:rPr lang="en-US" sz="3899" b="1" spc="38" dirty="0">
                <a:solidFill>
                  <a:srgbClr val="000000"/>
                </a:solidFill>
                <a:latin typeface="Aileron Regular"/>
              </a:rPr>
              <a:t>Benefits of Group Work:</a:t>
            </a:r>
          </a:p>
          <a:p>
            <a:pPr>
              <a:lnSpc>
                <a:spcPts val="5849"/>
              </a:lnSpc>
              <a:spcBef>
                <a:spcPct val="0"/>
              </a:spcBef>
            </a:pPr>
            <a:endParaRPr lang="en-US" sz="3899" b="1" spc="38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spc="38" dirty="0">
                <a:solidFill>
                  <a:srgbClr val="000000"/>
                </a:solidFill>
                <a:latin typeface="Aileron Regular"/>
              </a:rPr>
              <a:t>Allows members to talk about and explore their identity changes with similar situations 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spc="38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spc="38" dirty="0">
                <a:solidFill>
                  <a:srgbClr val="000000"/>
                </a:solidFill>
                <a:latin typeface="Aileron Regular"/>
              </a:rPr>
              <a:t>May discover positive aspects of self growth  </a:t>
            </a:r>
          </a:p>
          <a:p>
            <a:pPr>
              <a:lnSpc>
                <a:spcPts val="5849"/>
              </a:lnSpc>
              <a:spcBef>
                <a:spcPct val="0"/>
              </a:spcBef>
            </a:pPr>
            <a:endParaRPr lang="en-US" sz="3200" spc="38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spc="38" dirty="0">
                <a:solidFill>
                  <a:srgbClr val="000000"/>
                </a:solidFill>
                <a:latin typeface="Aileron Regular"/>
              </a:rPr>
              <a:t> Examples:  assertive, confidence, empowered even though they may still feel a continued sense of loss</a:t>
            </a:r>
          </a:p>
          <a:p>
            <a:pPr marL="457200" indent="-4572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spc="38" dirty="0">
              <a:solidFill>
                <a:srgbClr val="000000"/>
              </a:solidFill>
              <a:latin typeface="Aileron Regular"/>
            </a:endParaRPr>
          </a:p>
          <a:p>
            <a:pPr marL="571500" indent="-571500" algn="ctr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76200" y="2852534"/>
            <a:ext cx="5347051" cy="299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7"/>
              </a:lnSpc>
            </a:pPr>
            <a:r>
              <a:rPr lang="en-US" sz="6697" spc="133" dirty="0">
                <a:solidFill>
                  <a:srgbClr val="5D7963"/>
                </a:solidFill>
                <a:latin typeface="Aileron Regular Bold"/>
              </a:rPr>
              <a:t>Need 4</a:t>
            </a:r>
          </a:p>
          <a:p>
            <a:pPr algn="ctr"/>
            <a:r>
              <a:rPr lang="en-US" sz="3200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Developing</a:t>
            </a:r>
          </a:p>
          <a:p>
            <a:pPr algn="ctr"/>
            <a:r>
              <a:rPr lang="en-US" sz="3200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 a </a:t>
            </a:r>
          </a:p>
          <a:p>
            <a:pPr algn="ctr"/>
            <a:r>
              <a:rPr lang="en-US" sz="3200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New </a:t>
            </a:r>
          </a:p>
          <a:p>
            <a:pPr algn="ctr"/>
            <a:r>
              <a:rPr lang="en-US" sz="3200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Self-Identity</a:t>
            </a:r>
          </a:p>
        </p:txBody>
      </p:sp>
    </p:spTree>
    <p:extLst>
      <p:ext uri="{BB962C8B-B14F-4D97-AF65-F5344CB8AC3E}">
        <p14:creationId xmlns:p14="http://schemas.microsoft.com/office/powerpoint/2010/main" val="889043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7" y="-3464"/>
            <a:ext cx="4899172" cy="326771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8072" r="8072"/>
          <a:stretch>
            <a:fillRect/>
          </a:stretch>
        </p:blipFill>
        <p:spPr>
          <a:xfrm>
            <a:off x="5348762" y="0"/>
            <a:ext cx="12939238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003004" y="616059"/>
            <a:ext cx="12203712" cy="8791992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4" name="TextBox 4"/>
          <p:cNvSpPr txBox="1"/>
          <p:nvPr/>
        </p:nvSpPr>
        <p:spPr>
          <a:xfrm>
            <a:off x="34636" y="3730060"/>
            <a:ext cx="5347051" cy="2507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97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Need 5</a:t>
            </a:r>
            <a:r>
              <a:rPr lang="en-US" sz="4800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 </a:t>
            </a:r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Searching for Meaning </a:t>
            </a:r>
            <a:endParaRPr lang="en-US" sz="6697" spc="133" dirty="0">
              <a:solidFill>
                <a:srgbClr val="5D7963"/>
              </a:solidFill>
              <a:latin typeface="Aileron Regular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280911" y="644633"/>
            <a:ext cx="11702288" cy="4339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spc="40" dirty="0">
                <a:solidFill>
                  <a:srgbClr val="F6F6F6"/>
                </a:solidFill>
                <a:latin typeface="Aileron Regular"/>
              </a:rPr>
              <a:t>Natural state of questioning Meaning of Life</a:t>
            </a:r>
          </a:p>
          <a:p>
            <a:pPr>
              <a:spcBef>
                <a:spcPct val="0"/>
              </a:spcBef>
            </a:pPr>
            <a:r>
              <a:rPr lang="en-US" sz="4000" spc="40" dirty="0">
                <a:solidFill>
                  <a:srgbClr val="F6F6F6"/>
                </a:solidFill>
                <a:latin typeface="Aileron Regular"/>
              </a:rPr>
              <a:t>	Spiritual  - Religious</a:t>
            </a:r>
          </a:p>
          <a:p>
            <a:pPr>
              <a:spcBef>
                <a:spcPct val="0"/>
              </a:spcBef>
            </a:pPr>
            <a:endParaRPr lang="en-US" sz="4000" spc="40" dirty="0">
              <a:solidFill>
                <a:srgbClr val="F6F6F6"/>
              </a:solidFill>
              <a:latin typeface="Aileron Regular"/>
            </a:endParaRPr>
          </a:p>
          <a:p>
            <a:pPr>
              <a:spcBef>
                <a:spcPct val="0"/>
              </a:spcBef>
            </a:pPr>
            <a:r>
              <a:rPr lang="en-US" sz="4000" spc="40" dirty="0">
                <a:solidFill>
                  <a:srgbClr val="F6F6F6"/>
                </a:solidFill>
                <a:latin typeface="Aileron Regular"/>
              </a:rPr>
              <a:t>Death creates feelings of :  Lack of Control</a:t>
            </a:r>
          </a:p>
          <a:p>
            <a:pPr>
              <a:spcBef>
                <a:spcPct val="0"/>
              </a:spcBef>
            </a:pPr>
            <a:r>
              <a:rPr lang="en-US" sz="4000" spc="40" dirty="0">
                <a:solidFill>
                  <a:srgbClr val="F6F6F6"/>
                </a:solidFill>
                <a:latin typeface="Aileron Regular"/>
              </a:rPr>
              <a:t>						       Feeling Powerless </a:t>
            </a:r>
          </a:p>
          <a:p>
            <a:pPr>
              <a:spcBef>
                <a:spcPct val="0"/>
              </a:spcBef>
            </a:pPr>
            <a:endParaRPr lang="en-US" sz="4099" spc="40" dirty="0">
              <a:solidFill>
                <a:srgbClr val="F6F6F6"/>
              </a:solidFill>
              <a:latin typeface="Aileron Regular"/>
            </a:endParaRPr>
          </a:p>
          <a:p>
            <a:pPr>
              <a:spcBef>
                <a:spcPct val="0"/>
              </a:spcBef>
            </a:pPr>
            <a:endParaRPr lang="en-US" sz="4099" spc="40" dirty="0">
              <a:solidFill>
                <a:srgbClr val="F6F6F6"/>
              </a:solidFill>
              <a:latin typeface="Aileron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72200" y="3771900"/>
            <a:ext cx="12034516" cy="7104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49"/>
              </a:lnSpc>
              <a:spcBef>
                <a:spcPct val="0"/>
              </a:spcBef>
            </a:pPr>
            <a:r>
              <a:rPr lang="en-US" sz="3899" b="1" spc="38" dirty="0">
                <a:solidFill>
                  <a:srgbClr val="000000"/>
                </a:solidFill>
                <a:latin typeface="Aileron Regular"/>
              </a:rPr>
              <a:t>Benefits of Group Work:</a:t>
            </a:r>
          </a:p>
          <a:p>
            <a:pPr marL="457200" indent="-4572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spc="38" dirty="0">
                <a:solidFill>
                  <a:srgbClr val="000000"/>
                </a:solidFill>
                <a:latin typeface="Aileron Regular"/>
              </a:rPr>
              <a:t>Allows members a safe, nonjudgmental place to search</a:t>
            </a:r>
          </a:p>
          <a:p>
            <a:pPr marL="914400" lvl="1" indent="-4572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spc="38" dirty="0">
                <a:solidFill>
                  <a:srgbClr val="000000"/>
                </a:solidFill>
                <a:latin typeface="Aileron Regular"/>
              </a:rPr>
              <a:t> for meaning</a:t>
            </a:r>
          </a:p>
          <a:p>
            <a:pPr marL="914400" lvl="1" indent="-4572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spc="38" dirty="0">
                <a:solidFill>
                  <a:srgbClr val="000000"/>
                </a:solidFill>
                <a:latin typeface="Aileron Regular"/>
              </a:rPr>
              <a:t>to address the “Whys”</a:t>
            </a:r>
          </a:p>
          <a:p>
            <a:pPr marL="1371600" lvl="2" indent="-4572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spc="38" dirty="0">
                <a:solidFill>
                  <a:srgbClr val="000000"/>
                </a:solidFill>
                <a:latin typeface="Aileron Regular"/>
              </a:rPr>
              <a:t>“Why did this happen?”  “Why now?”  “Why this way?”</a:t>
            </a:r>
          </a:p>
          <a:p>
            <a:pPr marL="457200" indent="-4572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spc="38">
                <a:solidFill>
                  <a:srgbClr val="000000"/>
                </a:solidFill>
                <a:latin typeface="Aileron Regular"/>
              </a:rPr>
              <a:t>With </a:t>
            </a:r>
            <a:r>
              <a:rPr lang="en-US" sz="3200" spc="38" dirty="0">
                <a:solidFill>
                  <a:srgbClr val="000000"/>
                </a:solidFill>
                <a:latin typeface="Aileron Regular"/>
              </a:rPr>
              <a:t>group support realization that humans can’t have complete control over themselves or this world </a:t>
            </a:r>
          </a:p>
          <a:p>
            <a:pPr marL="571500" indent="-571500" algn="ctr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92166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" y="792910"/>
            <a:ext cx="14241135" cy="949409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587544" y="0"/>
            <a:ext cx="11700456" cy="3238500"/>
            <a:chOff x="0" y="0"/>
            <a:chExt cx="15600609" cy="50292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5600609" cy="5029200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19681" y="2420490"/>
              <a:ext cx="13724300" cy="210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400" spc="104" dirty="0">
                  <a:solidFill>
                    <a:srgbClr val="FFFFFF"/>
                  </a:solidFill>
                  <a:latin typeface="Aileron Heavy"/>
                </a:rPr>
                <a:t>Receiving Ongoing Support from Others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38155" y="1052595"/>
              <a:ext cx="13724300" cy="1367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97"/>
                </a:lnSpc>
              </a:pPr>
              <a:r>
                <a:rPr lang="en-US" sz="6664" spc="246" dirty="0">
                  <a:solidFill>
                    <a:srgbClr val="47453B"/>
                  </a:solidFill>
                  <a:latin typeface="Aileron Regular Bold"/>
                </a:rPr>
                <a:t>6th Need of MOURNING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695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670">
            <a:off x="14656581" y="1162358"/>
            <a:ext cx="1905000" cy="162494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" y="71018"/>
            <a:ext cx="3352799" cy="4843881"/>
            <a:chOff x="-508603" y="-2670298"/>
            <a:chExt cx="8128764" cy="14684876"/>
          </a:xfrm>
        </p:grpSpPr>
        <p:sp>
          <p:nvSpPr>
            <p:cNvPr id="3" name="AutoShape 3"/>
            <p:cNvSpPr/>
            <p:nvPr/>
          </p:nvSpPr>
          <p:spPr>
            <a:xfrm>
              <a:off x="-508603" y="-2670298"/>
              <a:ext cx="8128764" cy="10983156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-102204" y="-2638506"/>
              <a:ext cx="6824144" cy="14653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5400" spc="160" dirty="0">
                  <a:solidFill>
                    <a:schemeClr val="accent2">
                      <a:lumMod val="75000"/>
                    </a:schemeClr>
                  </a:solidFill>
                  <a:latin typeface="Aileron Heavy"/>
                </a:rPr>
                <a:t>Need 6</a:t>
              </a:r>
            </a:p>
            <a:p>
              <a:pPr algn="ctr"/>
              <a:r>
                <a:rPr lang="en-US" sz="3600" spc="160" dirty="0">
                  <a:solidFill>
                    <a:srgbClr val="F6F6F6"/>
                  </a:solidFill>
                  <a:latin typeface="Aileron Heavy"/>
                </a:rPr>
                <a:t>Ongoing Support from Others</a:t>
              </a:r>
            </a:p>
            <a:p>
              <a:pPr algn="ctr">
                <a:lnSpc>
                  <a:spcPts val="9600"/>
                </a:lnSpc>
              </a:pPr>
              <a:endParaRPr lang="en-US" sz="8000" spc="160" dirty="0">
                <a:solidFill>
                  <a:srgbClr val="F6F6F6"/>
                </a:solidFill>
                <a:latin typeface="Aileron Heavy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38400" y="571500"/>
            <a:ext cx="13596435" cy="9751912"/>
            <a:chOff x="-3367732" y="1748221"/>
            <a:chExt cx="15526999" cy="9895853"/>
          </a:xfrm>
        </p:grpSpPr>
        <p:sp>
          <p:nvSpPr>
            <p:cNvPr id="6" name="TextBox 6"/>
            <p:cNvSpPr txBox="1"/>
            <p:nvPr/>
          </p:nvSpPr>
          <p:spPr>
            <a:xfrm>
              <a:off x="-1714358" y="1748221"/>
              <a:ext cx="13873625" cy="709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80"/>
                </a:lnSpc>
              </a:pPr>
              <a:r>
                <a:rPr lang="en-US" sz="4800" b="1" spc="520" dirty="0">
                  <a:solidFill>
                    <a:srgbClr val="103781"/>
                  </a:solidFill>
                  <a:latin typeface="Aileron Regular Bold"/>
                </a:rPr>
                <a:t>Importance of Receiving Support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367732" y="2470342"/>
              <a:ext cx="15040793" cy="91737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595" lvl="1" indent="-431797">
                <a:lnSpc>
                  <a:spcPts val="5999"/>
                </a:lnSpc>
                <a:buFont typeface="Arial"/>
                <a:buChar char="•"/>
              </a:pPr>
              <a:endParaRPr lang="en-US" sz="3999" spc="39" dirty="0">
                <a:solidFill>
                  <a:srgbClr val="5D7963"/>
                </a:solidFill>
                <a:latin typeface="Aileron Regular"/>
              </a:endParaRPr>
            </a:p>
            <a:p>
              <a:pPr marL="1727189" lvl="2" indent="-575730">
                <a:buFont typeface="Arial"/>
                <a:buChar char="⚬"/>
              </a:pPr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Mourning process takes place over time – so should support</a:t>
              </a:r>
            </a:p>
            <a:p>
              <a:pPr marL="1727189" lvl="2" indent="-575730">
                <a:buFont typeface="Arial"/>
                <a:buChar char="⚬"/>
              </a:pPr>
              <a:endParaRPr lang="en-US" sz="3999" spc="39" dirty="0">
                <a:solidFill>
                  <a:srgbClr val="5D7963"/>
                </a:solidFill>
                <a:latin typeface="Aileron Regular"/>
              </a:endParaRPr>
            </a:p>
            <a:p>
              <a:pPr marL="1727189" lvl="2" indent="-575730">
                <a:buFont typeface="Arial"/>
                <a:buChar char="⚬"/>
              </a:pPr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Society places value on ability to “carry on” </a:t>
              </a:r>
            </a:p>
            <a:p>
              <a:pPr marL="1151459" lvl="2"/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 </a:t>
              </a:r>
            </a:p>
            <a:p>
              <a:pPr marL="1727189" lvl="2" indent="-575730">
                <a:lnSpc>
                  <a:spcPts val="5999"/>
                </a:lnSpc>
                <a:buFont typeface="Arial"/>
                <a:buChar char="⚬"/>
              </a:pPr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Support groups – demonstrate that help seeking behavior as a strength not a weakness</a:t>
              </a:r>
            </a:p>
            <a:p>
              <a:pPr marL="1151459" lvl="2">
                <a:lnSpc>
                  <a:spcPts val="5999"/>
                </a:lnSpc>
              </a:pPr>
              <a:endParaRPr lang="en-US" sz="3999" spc="39" dirty="0">
                <a:solidFill>
                  <a:srgbClr val="5D7963"/>
                </a:solidFill>
                <a:latin typeface="Aileron Regular"/>
              </a:endParaRPr>
            </a:p>
            <a:p>
              <a:pPr marL="1727189" lvl="2" indent="-575730">
                <a:lnSpc>
                  <a:spcPts val="5999"/>
                </a:lnSpc>
                <a:buFont typeface="Arial"/>
                <a:buChar char="⚬"/>
              </a:pPr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Support groups – way to receive support for a finite number of weeks, however, friendships  and connections made may last longer</a:t>
              </a:r>
            </a:p>
            <a:p>
              <a:pPr>
                <a:lnSpc>
                  <a:spcPts val="4500"/>
                </a:lnSpc>
              </a:pPr>
              <a:endParaRPr lang="en-US" sz="3999" spc="39" dirty="0">
                <a:solidFill>
                  <a:srgbClr val="5D7963"/>
                </a:solidFill>
                <a:latin typeface="Aileron Regular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0037729" y="0"/>
            <a:ext cx="8250271" cy="102108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932746" y="203766"/>
            <a:ext cx="12422508" cy="1213673"/>
          </a:xfrm>
          <a:prstGeom prst="rect">
            <a:avLst/>
          </a:prstGeom>
          <a:solidFill>
            <a:srgbClr val="5D7963"/>
          </a:solidFill>
        </p:spPr>
      </p:sp>
      <p:grpSp>
        <p:nvGrpSpPr>
          <p:cNvPr id="8" name="Group 8"/>
          <p:cNvGrpSpPr/>
          <p:nvPr/>
        </p:nvGrpSpPr>
        <p:grpSpPr>
          <a:xfrm>
            <a:off x="457200" y="2227281"/>
            <a:ext cx="9144000" cy="5215824"/>
            <a:chOff x="-2336800" y="-1274725"/>
            <a:chExt cx="12191999" cy="6954432"/>
          </a:xfrm>
        </p:grpSpPr>
        <p:sp>
          <p:nvSpPr>
            <p:cNvPr id="9" name="TextBox 9"/>
            <p:cNvSpPr txBox="1"/>
            <p:nvPr/>
          </p:nvSpPr>
          <p:spPr>
            <a:xfrm>
              <a:off x="-2336800" y="-1274725"/>
              <a:ext cx="12191999" cy="769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3600" spc="444" dirty="0">
                  <a:solidFill>
                    <a:schemeClr val="accent3">
                      <a:lumMod val="50000"/>
                    </a:schemeClr>
                  </a:solidFill>
                  <a:latin typeface="Aileron Regular Bold"/>
                </a:rPr>
                <a:t>Designed for a Six Week Program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2062556" y="5043807"/>
              <a:ext cx="8344379" cy="63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endParaRPr lang="en-US" sz="3099" b="1" spc="30" dirty="0">
                <a:solidFill>
                  <a:srgbClr val="5D7963"/>
                </a:solidFill>
                <a:latin typeface="Aileron Regular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62883" y="4458396"/>
            <a:ext cx="886022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spc="27" dirty="0">
                <a:solidFill>
                  <a:srgbClr val="5D7963"/>
                </a:solidFill>
                <a:latin typeface="Aileron Regular"/>
              </a:rPr>
              <a:t>For example:  </a:t>
            </a:r>
          </a:p>
          <a:p>
            <a:r>
              <a:rPr lang="en-US" sz="2400" spc="27" dirty="0">
                <a:solidFill>
                  <a:srgbClr val="5D7963"/>
                </a:solidFill>
                <a:latin typeface="Aileron Regular"/>
              </a:rPr>
              <a:t>	You may wish increase Week 1 “getting to know you 	activities” to create rapport, ground rules, etc.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04607" y="502825"/>
            <a:ext cx="108966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117" dirty="0">
                <a:solidFill>
                  <a:srgbClr val="FFFFFF"/>
                </a:solidFill>
                <a:latin typeface="Aileron Regular"/>
              </a:rPr>
              <a:t>Menu of Lesson Plans for each week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84009" y="5409426"/>
            <a:ext cx="6258285" cy="574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34"/>
              </a:lnSpc>
            </a:pPr>
            <a:r>
              <a:rPr lang="en-US" sz="3499" spc="444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 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521BC8E-B157-44DF-969A-977FB35AE57D}"/>
              </a:ext>
            </a:extLst>
          </p:cNvPr>
          <p:cNvSpPr txBox="1"/>
          <p:nvPr/>
        </p:nvSpPr>
        <p:spPr>
          <a:xfrm>
            <a:off x="457200" y="3062111"/>
            <a:ext cx="92964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pc="444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To increase number of weeks </a:t>
            </a:r>
          </a:p>
          <a:p>
            <a:r>
              <a:rPr lang="en-US" sz="2800" spc="444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    select additional lesson plan activities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C73A386-56C6-422F-9962-9235E73CC85C}"/>
              </a:ext>
            </a:extLst>
          </p:cNvPr>
          <p:cNvSpPr txBox="1"/>
          <p:nvPr/>
        </p:nvSpPr>
        <p:spPr>
          <a:xfrm>
            <a:off x="457200" y="6428174"/>
            <a:ext cx="9296400" cy="2450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34"/>
              </a:lnSpc>
            </a:pPr>
            <a:r>
              <a:rPr lang="en-US" sz="3600" b="1" spc="444" dirty="0">
                <a:solidFill>
                  <a:schemeClr val="accent3">
                    <a:lumMod val="50000"/>
                  </a:schemeClr>
                </a:solidFill>
                <a:latin typeface="Aileron Regular Bold"/>
              </a:rPr>
              <a:t>Online Resources Menu</a:t>
            </a:r>
          </a:p>
          <a:p>
            <a:pPr marL="914400" lvl="1" indent="-457200">
              <a:lnSpc>
                <a:spcPts val="4934"/>
              </a:lnSpc>
              <a:buFont typeface="Arial" panose="020B0604020202020204" pitchFamily="34" charset="0"/>
              <a:buChar char="•"/>
            </a:pPr>
            <a:r>
              <a:rPr lang="en-US" sz="3200" spc="444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 Ice-Breakers start each group</a:t>
            </a:r>
          </a:p>
          <a:p>
            <a:pPr marL="914400" lvl="1" indent="-457200">
              <a:lnSpc>
                <a:spcPts val="4934"/>
              </a:lnSpc>
              <a:buFont typeface="Arial" panose="020B0604020202020204" pitchFamily="34" charset="0"/>
              <a:buChar char="•"/>
            </a:pPr>
            <a:r>
              <a:rPr lang="en-US" sz="3200" spc="444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 Additional handouts</a:t>
            </a:r>
          </a:p>
          <a:p>
            <a:pPr marL="1828800" lvl="3" indent="-457200">
              <a:lnSpc>
                <a:spcPts val="4934"/>
              </a:lnSpc>
              <a:buFont typeface="Arial" panose="020B0604020202020204" pitchFamily="34" charset="0"/>
              <a:buChar char="•"/>
            </a:pPr>
            <a:endParaRPr lang="en-US" sz="3200" spc="444" dirty="0">
              <a:solidFill>
                <a:schemeClr val="accent2">
                  <a:lumMod val="75000"/>
                </a:schemeClr>
              </a:solidFill>
              <a:latin typeface="Aileron Regular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52800" y="210359"/>
            <a:ext cx="10568314" cy="1881451"/>
            <a:chOff x="6166381" y="630566"/>
            <a:chExt cx="14091085" cy="4622066"/>
          </a:xfrm>
        </p:grpSpPr>
        <p:sp>
          <p:nvSpPr>
            <p:cNvPr id="4" name="AutoShape 4"/>
            <p:cNvSpPr/>
            <p:nvPr/>
          </p:nvSpPr>
          <p:spPr>
            <a:xfrm>
              <a:off x="6166381" y="630566"/>
              <a:ext cx="14091085" cy="2947783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572781" y="883009"/>
              <a:ext cx="12742670" cy="4369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09"/>
                </a:lnSpc>
              </a:pPr>
              <a:r>
                <a:rPr lang="en-US" sz="4800" spc="117" dirty="0">
                  <a:latin typeface="Aileron Regular Bold"/>
                </a:rPr>
                <a:t>Example of Lesson Plans </a:t>
              </a:r>
            </a:p>
            <a:p>
              <a:pPr algn="ctr">
                <a:lnSpc>
                  <a:spcPts val="7409"/>
                </a:lnSpc>
              </a:pPr>
              <a:r>
                <a:rPr lang="en-US" sz="4000" spc="117" dirty="0">
                  <a:solidFill>
                    <a:srgbClr val="FFFFFF"/>
                  </a:solidFill>
                  <a:latin typeface="Aileron Regular Bold"/>
                </a:rPr>
                <a:t> 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220200" y="6819900"/>
            <a:ext cx="82296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000" spc="419" dirty="0">
                <a:solidFill>
                  <a:schemeClr val="bg1"/>
                </a:solidFill>
                <a:latin typeface="Aileron Regular"/>
              </a:rPr>
              <a:t>“We live in a culture that teaches us to </a:t>
            </a:r>
          </a:p>
          <a:p>
            <a:pPr algn="ctr"/>
            <a:r>
              <a:rPr lang="en-US" sz="2000" spc="419" dirty="0">
                <a:solidFill>
                  <a:schemeClr val="bg1"/>
                </a:solidFill>
                <a:latin typeface="Aileron Regular"/>
              </a:rPr>
              <a:t>move away from grief and NOT towards it.”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B26F9C7E-5F31-477C-9F65-4000935AA6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876" b="36096"/>
          <a:stretch>
            <a:fillRect/>
          </a:stretch>
        </p:blipFill>
        <p:spPr>
          <a:xfrm>
            <a:off x="76199" y="-29782"/>
            <a:ext cx="18288000" cy="342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00167F-CC01-4FFC-93AC-94A240244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2091810"/>
            <a:ext cx="16840200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98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1452359" y="0"/>
            <a:ext cx="6835641" cy="102869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25012" y="2377952"/>
            <a:ext cx="9766788" cy="2454229"/>
            <a:chOff x="-9379" y="1210635"/>
            <a:chExt cx="13022383" cy="3272307"/>
          </a:xfrm>
        </p:grpSpPr>
        <p:sp>
          <p:nvSpPr>
            <p:cNvPr id="9" name="TextBox 9"/>
            <p:cNvSpPr txBox="1"/>
            <p:nvPr/>
          </p:nvSpPr>
          <p:spPr>
            <a:xfrm>
              <a:off x="34388" y="1210635"/>
              <a:ext cx="8344379" cy="766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3499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Objective: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9379" y="2198042"/>
              <a:ext cx="13022383" cy="228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r>
                <a:rPr lang="en-US" sz="3099" spc="30" dirty="0">
                  <a:solidFill>
                    <a:srgbClr val="5D7963"/>
                  </a:solidFill>
                  <a:latin typeface="Aileron Regular"/>
                </a:rPr>
                <a:t>Provide facilitators with knowledge on the needs and tasks of mourning which make up the framework for many grief support groups. </a:t>
              </a:r>
            </a:p>
          </p:txBody>
        </p:sp>
      </p:grpSp>
      <p:sp>
        <p:nvSpPr>
          <p:cNvPr id="14" name="AutoShape 18">
            <a:extLst>
              <a:ext uri="{FF2B5EF4-FFF2-40B4-BE49-F238E27FC236}">
                <a16:creationId xmlns:a16="http://schemas.microsoft.com/office/drawing/2014/main" id="{50BE1515-26AB-4EE7-BBC1-CCA463719CDC}"/>
              </a:ext>
            </a:extLst>
          </p:cNvPr>
          <p:cNvSpPr/>
          <p:nvPr/>
        </p:nvSpPr>
        <p:spPr>
          <a:xfrm>
            <a:off x="3847767" y="33363"/>
            <a:ext cx="8991600" cy="2086118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F192F0D3-9A32-4154-89C6-ACE1A702B7BE}"/>
              </a:ext>
            </a:extLst>
          </p:cNvPr>
          <p:cNvSpPr txBox="1"/>
          <p:nvPr/>
        </p:nvSpPr>
        <p:spPr>
          <a:xfrm>
            <a:off x="4495800" y="470972"/>
            <a:ext cx="8001000" cy="953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99" spc="247" dirty="0">
                <a:solidFill>
                  <a:srgbClr val="FFFFFF"/>
                </a:solidFill>
                <a:latin typeface="Aileron Regular Bold"/>
              </a:rPr>
              <a:t>Purpose of Grief Support Group Training Program   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48580C3C-7092-413F-A145-C631AFB5F8B9}"/>
              </a:ext>
            </a:extLst>
          </p:cNvPr>
          <p:cNvGrpSpPr/>
          <p:nvPr/>
        </p:nvGrpSpPr>
        <p:grpSpPr>
          <a:xfrm>
            <a:off x="685800" y="5311125"/>
            <a:ext cx="9601200" cy="3044134"/>
            <a:chOff x="-9379" y="1210635"/>
            <a:chExt cx="12801599" cy="4058846"/>
          </a:xfrm>
        </p:grpSpPr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1404807C-5B48-441B-915C-65E84FFC3612}"/>
                </a:ext>
              </a:extLst>
            </p:cNvPr>
            <p:cNvSpPr txBox="1"/>
            <p:nvPr/>
          </p:nvSpPr>
          <p:spPr>
            <a:xfrm>
              <a:off x="34388" y="1210635"/>
              <a:ext cx="8344379" cy="766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3499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Objective:</a:t>
              </a: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C861D347-FA8F-438C-A40A-3982ECA434B8}"/>
                </a:ext>
              </a:extLst>
            </p:cNvPr>
            <p:cNvSpPr txBox="1"/>
            <p:nvPr/>
          </p:nvSpPr>
          <p:spPr>
            <a:xfrm>
              <a:off x="-9379" y="2198042"/>
              <a:ext cx="12801599" cy="30714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r>
                <a:rPr lang="en-US" sz="3099" spc="30" dirty="0">
                  <a:solidFill>
                    <a:srgbClr val="5D7963"/>
                  </a:solidFill>
                  <a:latin typeface="Aileron Regular"/>
                </a:rPr>
                <a:t>Facilitators will be able to address youth grief through use of structured activities and lessons provided in this program for both individual and group settings.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8753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52800" y="210359"/>
            <a:ext cx="10568314" cy="1881451"/>
            <a:chOff x="6166381" y="630566"/>
            <a:chExt cx="14091085" cy="4622066"/>
          </a:xfrm>
        </p:grpSpPr>
        <p:sp>
          <p:nvSpPr>
            <p:cNvPr id="4" name="AutoShape 4"/>
            <p:cNvSpPr/>
            <p:nvPr/>
          </p:nvSpPr>
          <p:spPr>
            <a:xfrm>
              <a:off x="6166381" y="630566"/>
              <a:ext cx="14091085" cy="2947783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572781" y="883009"/>
              <a:ext cx="12742670" cy="4369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09"/>
                </a:lnSpc>
              </a:pPr>
              <a:r>
                <a:rPr lang="en-US" sz="4800" spc="117" dirty="0">
                  <a:latin typeface="Aileron Regular Bold"/>
                </a:rPr>
                <a:t>Example of Lesson Plans </a:t>
              </a:r>
            </a:p>
            <a:p>
              <a:pPr algn="ctr">
                <a:lnSpc>
                  <a:spcPts val="7409"/>
                </a:lnSpc>
              </a:pPr>
              <a:r>
                <a:rPr lang="en-US" sz="4000" spc="117" dirty="0">
                  <a:solidFill>
                    <a:srgbClr val="FFFFFF"/>
                  </a:solidFill>
                  <a:latin typeface="Aileron Regular Bold"/>
                </a:rPr>
                <a:t> 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220200" y="6819900"/>
            <a:ext cx="82296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000" spc="419" dirty="0">
                <a:solidFill>
                  <a:schemeClr val="bg1"/>
                </a:solidFill>
                <a:latin typeface="Aileron Regular"/>
              </a:rPr>
              <a:t>“We live in a culture that teaches us to </a:t>
            </a:r>
          </a:p>
          <a:p>
            <a:pPr algn="ctr"/>
            <a:r>
              <a:rPr lang="en-US" sz="2000" spc="419" dirty="0">
                <a:solidFill>
                  <a:schemeClr val="bg1"/>
                </a:solidFill>
                <a:latin typeface="Aileron Regular"/>
              </a:rPr>
              <a:t>move away from grief and NOT towards it.”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B26F9C7E-5F31-477C-9F65-4000935AA6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876" b="36096"/>
          <a:stretch>
            <a:fillRect/>
          </a:stretch>
        </p:blipFill>
        <p:spPr>
          <a:xfrm>
            <a:off x="76199" y="-29782"/>
            <a:ext cx="18288000" cy="34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A502EE-CAA6-4E96-9AC6-CAAEA635F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12" y="2705100"/>
            <a:ext cx="1603057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0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" r="8072"/>
          <a:stretch>
            <a:fillRect/>
          </a:stretch>
        </p:blipFill>
        <p:spPr>
          <a:xfrm>
            <a:off x="3733800" y="1464626"/>
            <a:ext cx="147066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495800" y="2552700"/>
            <a:ext cx="13335000" cy="8656991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4" name="TextBox 4"/>
          <p:cNvSpPr txBox="1"/>
          <p:nvPr/>
        </p:nvSpPr>
        <p:spPr>
          <a:xfrm>
            <a:off x="0" y="800100"/>
            <a:ext cx="8655026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Online Resources</a:t>
            </a:r>
          </a:p>
          <a:p>
            <a:pPr algn="ctr"/>
            <a:r>
              <a:rPr lang="en-US" sz="4800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Hult Center’s Website</a:t>
            </a:r>
          </a:p>
          <a:p>
            <a:pPr algn="ctr"/>
            <a:endParaRPr lang="en-US" sz="3200" spc="133" dirty="0">
              <a:solidFill>
                <a:srgbClr val="5D7963"/>
              </a:solidFill>
              <a:latin typeface="Aileron Regular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067300" y="1257300"/>
            <a:ext cx="13220700" cy="10350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54"/>
              </a:lnSpc>
              <a:spcBef>
                <a:spcPct val="0"/>
              </a:spcBef>
            </a:pPr>
            <a:r>
              <a:rPr lang="en-US" sz="4000" b="1" spc="37" dirty="0">
                <a:latin typeface="Aileron Regular"/>
              </a:rPr>
              <a:t>			</a:t>
            </a:r>
          </a:p>
          <a:p>
            <a:pPr>
              <a:lnSpc>
                <a:spcPts val="5354"/>
              </a:lnSpc>
              <a:spcBef>
                <a:spcPct val="0"/>
              </a:spcBef>
            </a:pPr>
            <a:endParaRPr lang="en-US" sz="4000" b="1" spc="37" dirty="0">
              <a:latin typeface="Aileron Regular"/>
            </a:endParaRPr>
          </a:p>
          <a:p>
            <a:pPr>
              <a:lnSpc>
                <a:spcPts val="5354"/>
              </a:lnSpc>
              <a:spcBef>
                <a:spcPct val="0"/>
              </a:spcBef>
            </a:pPr>
            <a:r>
              <a:rPr lang="en-US" sz="4000" b="1" spc="37" dirty="0">
                <a:latin typeface="Aileron Regular"/>
              </a:rPr>
              <a:t>		</a:t>
            </a:r>
            <a:r>
              <a:rPr lang="en-US" sz="4000" b="1" spc="37" dirty="0">
                <a:latin typeface="Aileron Regular"/>
                <a:hlinkClick r:id="rId3"/>
              </a:rPr>
              <a:t>www.hulthealthy.org/grief</a:t>
            </a:r>
            <a:endParaRPr lang="en-US" sz="4000" b="1" spc="37" dirty="0">
              <a:latin typeface="Aileron Regular"/>
            </a:endParaRPr>
          </a:p>
          <a:p>
            <a:pPr>
              <a:lnSpc>
                <a:spcPts val="5354"/>
              </a:lnSpc>
              <a:spcBef>
                <a:spcPct val="0"/>
              </a:spcBef>
            </a:pPr>
            <a:endParaRPr lang="en-US" sz="4000" b="1" spc="37" dirty="0">
              <a:latin typeface="Aileron Regular"/>
            </a:endParaRPr>
          </a:p>
          <a:p>
            <a:pPr>
              <a:spcBef>
                <a:spcPct val="0"/>
              </a:spcBef>
            </a:pPr>
            <a:r>
              <a:rPr lang="en-US" sz="4000" b="1" spc="35" dirty="0">
                <a:solidFill>
                  <a:schemeClr val="bg1"/>
                </a:solidFill>
                <a:latin typeface="Aileron Regular"/>
              </a:rPr>
              <a:t>Sample Forms </a:t>
            </a:r>
            <a:r>
              <a:rPr lang="en-US" sz="2800" b="1" spc="35" dirty="0">
                <a:solidFill>
                  <a:schemeClr val="bg1"/>
                </a:solidFill>
                <a:latin typeface="Aileron Regular"/>
              </a:rPr>
              <a:t>(word document format)</a:t>
            </a:r>
          </a:p>
          <a:p>
            <a:pPr>
              <a:spcBef>
                <a:spcPct val="0"/>
              </a:spcBef>
            </a:pPr>
            <a:endParaRPr lang="en-US" sz="2800" b="1" spc="35" dirty="0">
              <a:solidFill>
                <a:schemeClr val="bg1"/>
              </a:solidFill>
              <a:latin typeface="Aileron Regular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69" b="1" spc="35" dirty="0">
                <a:latin typeface="Aileron Regular"/>
              </a:rPr>
              <a:t>	Referral Form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69" b="1" spc="35" dirty="0">
                <a:latin typeface="Aileron Regular"/>
              </a:rPr>
              <a:t>   Group Rules Poster</a:t>
            </a:r>
          </a:p>
          <a:p>
            <a:pPr>
              <a:spcBef>
                <a:spcPct val="0"/>
              </a:spcBef>
            </a:pPr>
            <a:endParaRPr lang="en-US" sz="3569" b="1" spc="35" dirty="0">
              <a:latin typeface="Aileron Regular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69" b="1" spc="35" dirty="0">
                <a:latin typeface="Aileron Regular"/>
              </a:rPr>
              <a:t>	Intake Questionnaire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569" b="1" spc="35" dirty="0">
              <a:latin typeface="Aileron Regular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69" b="1" spc="35" dirty="0">
                <a:latin typeface="Aileron Regular"/>
              </a:rPr>
              <a:t>	Parent/Guardian letter – </a:t>
            </a:r>
            <a:r>
              <a:rPr lang="en-US" sz="3200" b="1" spc="35" dirty="0">
                <a:latin typeface="Aileron Regular"/>
              </a:rPr>
              <a:t>invitation for child to join group</a:t>
            </a:r>
          </a:p>
          <a:p>
            <a:pPr>
              <a:spcBef>
                <a:spcPct val="0"/>
              </a:spcBef>
            </a:pPr>
            <a:endParaRPr lang="en-US" sz="3200" b="1" spc="35" dirty="0">
              <a:latin typeface="Aileron Regular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69" b="1" spc="35" dirty="0">
                <a:latin typeface="Aileron Regular"/>
              </a:rPr>
              <a:t> 	Parent Update letter about group activities</a:t>
            </a:r>
          </a:p>
          <a:p>
            <a:pPr marL="1485900" lvl="2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69" spc="35" dirty="0">
                <a:solidFill>
                  <a:srgbClr val="F6F6F6"/>
                </a:solidFill>
                <a:latin typeface="Aileron Regular"/>
              </a:rPr>
              <a:t>Helpful with younger members</a:t>
            </a:r>
          </a:p>
          <a:p>
            <a:pPr marL="1485900" lvl="2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69" spc="35" dirty="0">
                <a:solidFill>
                  <a:srgbClr val="F6F6F6"/>
                </a:solidFill>
                <a:latin typeface="Aileron Regular"/>
              </a:rPr>
              <a:t>Engages parents/guardians in grief work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569" spc="35" dirty="0">
              <a:solidFill>
                <a:srgbClr val="F6F6F6"/>
              </a:solidFill>
              <a:latin typeface="Aileron Regular"/>
            </a:endParaRPr>
          </a:p>
          <a:p>
            <a:pPr>
              <a:spcBef>
                <a:spcPct val="0"/>
              </a:spcBef>
            </a:pPr>
            <a:endParaRPr lang="en-US" sz="3569" spc="35" dirty="0">
              <a:solidFill>
                <a:srgbClr val="F6F6F6"/>
              </a:solidFill>
              <a:latin typeface="Aileron Regula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604"/>
            <a:ext cx="12629706" cy="921179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587544" y="0"/>
            <a:ext cx="11700456" cy="3771900"/>
            <a:chOff x="0" y="0"/>
            <a:chExt cx="15600609" cy="50292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5600609" cy="5029200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38155" y="2852632"/>
              <a:ext cx="13724300" cy="1060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1"/>
                </a:lnSpc>
              </a:pPr>
              <a:r>
                <a:rPr lang="en-US" sz="5201" spc="104" dirty="0">
                  <a:solidFill>
                    <a:srgbClr val="FFFFFF"/>
                  </a:solidFill>
                  <a:latin typeface="Aileron Heavy"/>
                </a:rPr>
                <a:t>for creating a group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38155" y="1052595"/>
              <a:ext cx="13724300" cy="1287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97"/>
                </a:lnSpc>
              </a:pPr>
              <a:r>
                <a:rPr lang="en-US" sz="6664" spc="246" dirty="0">
                  <a:solidFill>
                    <a:srgbClr val="47453B"/>
                  </a:solidFill>
                  <a:latin typeface="Aileron Regular Bold"/>
                </a:rPr>
                <a:t>Considerations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670">
            <a:off x="11720731" y="509475"/>
            <a:ext cx="1905000" cy="162494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" y="-627404"/>
            <a:ext cx="3352799" cy="3349464"/>
            <a:chOff x="-508603" y="-5563831"/>
            <a:chExt cx="8128764" cy="13876689"/>
          </a:xfrm>
        </p:grpSpPr>
        <p:sp>
          <p:nvSpPr>
            <p:cNvPr id="3" name="AutoShape 3"/>
            <p:cNvSpPr/>
            <p:nvPr/>
          </p:nvSpPr>
          <p:spPr>
            <a:xfrm>
              <a:off x="-508603" y="-2670298"/>
              <a:ext cx="8128764" cy="10983156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44727" y="-5563831"/>
              <a:ext cx="6824144" cy="1119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endParaRPr lang="en-US" sz="5400" spc="160" dirty="0">
                <a:solidFill>
                  <a:schemeClr val="accent2">
                    <a:lumMod val="75000"/>
                  </a:schemeClr>
                </a:solidFill>
                <a:latin typeface="Aileron Heavy"/>
              </a:endParaRPr>
            </a:p>
            <a:p>
              <a:pPr algn="ctr"/>
              <a:r>
                <a:rPr lang="en-US" sz="4000" spc="160" dirty="0">
                  <a:solidFill>
                    <a:srgbClr val="F6F6F6"/>
                  </a:solidFill>
                  <a:latin typeface="Aileron Heavy"/>
                </a:rPr>
                <a:t>Planning the Group</a:t>
              </a:r>
            </a:p>
            <a:p>
              <a:pPr algn="ctr">
                <a:lnSpc>
                  <a:spcPts val="9600"/>
                </a:lnSpc>
              </a:pPr>
              <a:endParaRPr lang="en-US" sz="8000" spc="160" dirty="0">
                <a:solidFill>
                  <a:srgbClr val="F6F6F6"/>
                </a:solidFill>
                <a:latin typeface="Aileron Heavy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38400" y="571500"/>
            <a:ext cx="13596435" cy="10972510"/>
            <a:chOff x="-3367732" y="1748221"/>
            <a:chExt cx="15526999" cy="9263108"/>
          </a:xfrm>
        </p:grpSpPr>
        <p:sp>
          <p:nvSpPr>
            <p:cNvPr id="6" name="TextBox 6"/>
            <p:cNvSpPr txBox="1"/>
            <p:nvPr/>
          </p:nvSpPr>
          <p:spPr>
            <a:xfrm>
              <a:off x="-1714358" y="1748221"/>
              <a:ext cx="13873625" cy="709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80"/>
                </a:lnSpc>
              </a:pPr>
              <a:r>
                <a:rPr lang="en-US" sz="4800" b="1" spc="520" dirty="0">
                  <a:solidFill>
                    <a:srgbClr val="103781"/>
                  </a:solidFill>
                  <a:latin typeface="Aileron Regular Bold"/>
                </a:rPr>
                <a:t>Open Group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367732" y="2470342"/>
              <a:ext cx="15040793" cy="8540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151459" lvl="2"/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 </a:t>
              </a:r>
            </a:p>
            <a:p>
              <a:pPr marL="1727189" lvl="2" indent="-575730">
                <a:lnSpc>
                  <a:spcPts val="5999"/>
                </a:lnSpc>
                <a:buFont typeface="Arial"/>
                <a:buChar char="⚬"/>
              </a:pPr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Involves changing membership</a:t>
              </a:r>
            </a:p>
            <a:p>
              <a:pPr marL="1727189" lvl="2" indent="-575730">
                <a:buFont typeface="Arial"/>
                <a:buChar char="⚬"/>
              </a:pPr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Participants learn from a variety of people over time</a:t>
              </a:r>
            </a:p>
            <a:p>
              <a:pPr marL="1727189" lvl="2" indent="-575730">
                <a:lnSpc>
                  <a:spcPts val="5999"/>
                </a:lnSpc>
                <a:buFont typeface="Arial"/>
                <a:buChar char="⚬"/>
              </a:pPr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Gives members flexibility</a:t>
              </a:r>
            </a:p>
            <a:p>
              <a:pPr marL="1727189" lvl="2" indent="-575730">
                <a:lnSpc>
                  <a:spcPts val="5999"/>
                </a:lnSpc>
                <a:buFont typeface="Arial"/>
                <a:buChar char="⚬"/>
              </a:pPr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Allows for more flexible content and structure </a:t>
              </a:r>
            </a:p>
            <a:p>
              <a:pPr marL="1151459" lvl="2">
                <a:lnSpc>
                  <a:spcPts val="5999"/>
                </a:lnSpc>
              </a:pPr>
              <a:endParaRPr lang="en-US" sz="3999" b="1" spc="39" dirty="0">
                <a:solidFill>
                  <a:schemeClr val="accent2">
                    <a:lumMod val="75000"/>
                  </a:schemeClr>
                </a:solidFill>
                <a:latin typeface="Aileron Regular"/>
              </a:endParaRPr>
            </a:p>
            <a:p>
              <a:pPr marL="1151459" lvl="2">
                <a:lnSpc>
                  <a:spcPts val="5999"/>
                </a:lnSpc>
              </a:pPr>
              <a:r>
                <a:rPr lang="en-US" sz="3999" b="1" spc="39" dirty="0">
                  <a:solidFill>
                    <a:schemeClr val="accent2">
                      <a:lumMod val="75000"/>
                    </a:schemeClr>
                  </a:solidFill>
                  <a:latin typeface="Aileron Regular"/>
                </a:rPr>
                <a:t>Disadvantages</a:t>
              </a:r>
            </a:p>
            <a:p>
              <a:pPr marL="1727189" lvl="2" indent="-575730">
                <a:buFont typeface="Arial"/>
                <a:buChar char="⚬"/>
              </a:pPr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Challenge for facilitator to deal with unpredictable numbers</a:t>
              </a:r>
            </a:p>
            <a:p>
              <a:pPr marL="1151459" lvl="2"/>
              <a:endParaRPr lang="en-US" sz="3999" spc="39" dirty="0">
                <a:solidFill>
                  <a:srgbClr val="5D7963"/>
                </a:solidFill>
                <a:latin typeface="Aileron Regular"/>
              </a:endParaRPr>
            </a:p>
            <a:p>
              <a:pPr marL="1727189" lvl="2" indent="-575730">
                <a:buFont typeface="Arial"/>
                <a:buChar char="⚬"/>
              </a:pPr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Challenge to create and/or develop sense of safety each week</a:t>
              </a:r>
            </a:p>
            <a:p>
              <a:pPr marL="1727189" lvl="2" indent="-575730">
                <a:lnSpc>
                  <a:spcPts val="5999"/>
                </a:lnSpc>
                <a:buFont typeface="Arial"/>
                <a:buChar char="⚬"/>
              </a:pPr>
              <a:endParaRPr lang="en-US" sz="3999" spc="39" dirty="0">
                <a:solidFill>
                  <a:srgbClr val="5D7963"/>
                </a:solidFill>
                <a:latin typeface="Aileron Regular"/>
              </a:endParaRPr>
            </a:p>
            <a:p>
              <a:pPr>
                <a:lnSpc>
                  <a:spcPts val="4500"/>
                </a:lnSpc>
              </a:pPr>
              <a:endParaRPr lang="en-US" sz="3999" spc="39" dirty="0">
                <a:solidFill>
                  <a:srgbClr val="5D7963"/>
                </a:solidFill>
                <a:latin typeface="Aileron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389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627404"/>
            <a:ext cx="3352799" cy="3349464"/>
            <a:chOff x="-508603" y="-5563831"/>
            <a:chExt cx="8128764" cy="13876689"/>
          </a:xfrm>
        </p:grpSpPr>
        <p:sp>
          <p:nvSpPr>
            <p:cNvPr id="3" name="AutoShape 3"/>
            <p:cNvSpPr/>
            <p:nvPr/>
          </p:nvSpPr>
          <p:spPr>
            <a:xfrm>
              <a:off x="-508603" y="-2670298"/>
              <a:ext cx="8128764" cy="10983156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44727" y="-5563831"/>
              <a:ext cx="6824144" cy="1119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endParaRPr lang="en-US" sz="5400" spc="160" dirty="0">
                <a:solidFill>
                  <a:schemeClr val="accent2">
                    <a:lumMod val="75000"/>
                  </a:schemeClr>
                </a:solidFill>
                <a:latin typeface="Aileron Heavy"/>
              </a:endParaRPr>
            </a:p>
            <a:p>
              <a:pPr algn="ctr"/>
              <a:r>
                <a:rPr lang="en-US" sz="4000" spc="160" dirty="0">
                  <a:solidFill>
                    <a:srgbClr val="F6F6F6"/>
                  </a:solidFill>
                  <a:latin typeface="Aileron Heavy"/>
                </a:rPr>
                <a:t>Planning the Group</a:t>
              </a:r>
            </a:p>
            <a:p>
              <a:pPr algn="ctr">
                <a:lnSpc>
                  <a:spcPts val="9600"/>
                </a:lnSpc>
              </a:pPr>
              <a:endParaRPr lang="en-US" sz="8000" spc="160" dirty="0">
                <a:solidFill>
                  <a:srgbClr val="F6F6F6"/>
                </a:solidFill>
                <a:latin typeface="Aileron Heavy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40517" y="571500"/>
            <a:ext cx="15240000" cy="10713959"/>
            <a:chOff x="-3479513" y="1748221"/>
            <a:chExt cx="17403935" cy="9044837"/>
          </a:xfrm>
        </p:grpSpPr>
        <p:sp>
          <p:nvSpPr>
            <p:cNvPr id="6" name="TextBox 6"/>
            <p:cNvSpPr txBox="1"/>
            <p:nvPr/>
          </p:nvSpPr>
          <p:spPr>
            <a:xfrm>
              <a:off x="-1714358" y="1748221"/>
              <a:ext cx="13873625" cy="590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80"/>
                </a:lnSpc>
              </a:pPr>
              <a:r>
                <a:rPr lang="en-US" sz="4800" b="1" spc="520" dirty="0">
                  <a:solidFill>
                    <a:srgbClr val="103781"/>
                  </a:solidFill>
                  <a:latin typeface="Aileron Regular Bold"/>
                </a:rPr>
                <a:t>Closed Group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479513" y="2043451"/>
              <a:ext cx="17403935" cy="87496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151459" lvl="2"/>
              <a:r>
                <a:rPr lang="en-US" sz="3999" spc="39" dirty="0">
                  <a:solidFill>
                    <a:srgbClr val="5D7963"/>
                  </a:solidFill>
                  <a:latin typeface="Aileron Regular"/>
                </a:rPr>
                <a:t> </a:t>
              </a:r>
            </a:p>
            <a:p>
              <a:pPr marL="1727189" lvl="2" indent="-575730">
                <a:buFont typeface="Arial"/>
                <a:buChar char="⚬"/>
              </a:pPr>
              <a:r>
                <a:rPr lang="en-US" sz="3600" spc="39" dirty="0">
                  <a:solidFill>
                    <a:srgbClr val="5D7963"/>
                  </a:solidFill>
                  <a:latin typeface="Aileron Regular"/>
                </a:rPr>
                <a:t>Participants make a commitment to attend pre-set number of week</a:t>
              </a:r>
            </a:p>
            <a:p>
              <a:pPr marL="1727189" lvl="2" indent="-575730">
                <a:buFont typeface="Arial"/>
                <a:buChar char="⚬"/>
              </a:pPr>
              <a:endParaRPr lang="en-US" sz="3600" spc="39" dirty="0">
                <a:solidFill>
                  <a:srgbClr val="5D7963"/>
                </a:solidFill>
                <a:latin typeface="Aileron Regular"/>
              </a:endParaRPr>
            </a:p>
            <a:p>
              <a:pPr marL="1727189" lvl="2" indent="-575730">
                <a:buFont typeface="Arial"/>
                <a:buChar char="⚬"/>
              </a:pPr>
              <a:r>
                <a:rPr lang="en-US" sz="3600" spc="39" dirty="0">
                  <a:solidFill>
                    <a:srgbClr val="5D7963"/>
                  </a:solidFill>
                  <a:latin typeface="Aileron Regular"/>
                </a:rPr>
                <a:t>Recommended after 2</a:t>
              </a:r>
              <a:r>
                <a:rPr lang="en-US" sz="3600" spc="39" baseline="30000" dirty="0">
                  <a:solidFill>
                    <a:srgbClr val="5D7963"/>
                  </a:solidFill>
                  <a:latin typeface="Aileron Regular"/>
                </a:rPr>
                <a:t>nd</a:t>
              </a:r>
              <a:r>
                <a:rPr lang="en-US" sz="3600" spc="39" dirty="0">
                  <a:solidFill>
                    <a:srgbClr val="5D7963"/>
                  </a:solidFill>
                  <a:latin typeface="Aileron Regular"/>
                </a:rPr>
                <a:t> week to not admit new members</a:t>
              </a:r>
            </a:p>
            <a:p>
              <a:pPr marL="1151459" lvl="2"/>
              <a:endParaRPr lang="en-US" sz="3600" spc="39" dirty="0">
                <a:solidFill>
                  <a:srgbClr val="5D7963"/>
                </a:solidFill>
                <a:latin typeface="Aileron Regular"/>
              </a:endParaRPr>
            </a:p>
            <a:p>
              <a:pPr marL="1727189" lvl="2" indent="-575730">
                <a:lnSpc>
                  <a:spcPts val="5999"/>
                </a:lnSpc>
                <a:buFont typeface="Arial"/>
                <a:buChar char="⚬"/>
              </a:pPr>
              <a:r>
                <a:rPr lang="en-US" sz="3600" spc="39" dirty="0">
                  <a:solidFill>
                    <a:srgbClr val="5D7963"/>
                  </a:solidFill>
                  <a:latin typeface="Aileron Regular"/>
                </a:rPr>
                <a:t>Trust builds over time with members</a:t>
              </a:r>
            </a:p>
            <a:p>
              <a:pPr marL="1151459" lvl="2">
                <a:lnSpc>
                  <a:spcPts val="5999"/>
                </a:lnSpc>
              </a:pPr>
              <a:endParaRPr lang="en-US" sz="3600" spc="39" dirty="0">
                <a:solidFill>
                  <a:srgbClr val="5D7963"/>
                </a:solidFill>
                <a:latin typeface="Aileron Regular"/>
              </a:endParaRPr>
            </a:p>
            <a:p>
              <a:pPr marL="1727189" lvl="2" indent="-575730">
                <a:buFont typeface="Arial"/>
                <a:buChar char="⚬"/>
              </a:pPr>
              <a:r>
                <a:rPr lang="en-US" sz="3600" spc="39" dirty="0">
                  <a:solidFill>
                    <a:srgbClr val="5D7963"/>
                  </a:solidFill>
                  <a:latin typeface="Aileron Regular"/>
                </a:rPr>
                <a:t>More defined structure – with set material and focus based on cohorts needs</a:t>
              </a:r>
            </a:p>
            <a:p>
              <a:pPr marL="1727189" lvl="2" indent="-575730">
                <a:buFont typeface="Arial"/>
                <a:buChar char="⚬"/>
              </a:pPr>
              <a:endParaRPr lang="en-US" sz="3600" spc="39" dirty="0">
                <a:solidFill>
                  <a:srgbClr val="5D7963"/>
                </a:solidFill>
                <a:latin typeface="Aileron Regular"/>
              </a:endParaRPr>
            </a:p>
            <a:p>
              <a:pPr marL="1151459" lvl="2">
                <a:lnSpc>
                  <a:spcPts val="5999"/>
                </a:lnSpc>
              </a:pPr>
              <a:r>
                <a:rPr lang="en-US" sz="3999" b="1" spc="39" dirty="0">
                  <a:solidFill>
                    <a:schemeClr val="accent2">
                      <a:lumMod val="75000"/>
                    </a:schemeClr>
                  </a:solidFill>
                  <a:latin typeface="Aileron Regular"/>
                </a:rPr>
                <a:t>Disadvantages</a:t>
              </a:r>
            </a:p>
            <a:p>
              <a:pPr marL="1727189" lvl="2" indent="-575730">
                <a:buFont typeface="Arial"/>
                <a:buChar char="⚬"/>
              </a:pPr>
              <a:r>
                <a:rPr lang="en-US" sz="3600" spc="39" dirty="0">
                  <a:solidFill>
                    <a:srgbClr val="5D7963"/>
                  </a:solidFill>
                  <a:latin typeface="Aileron Regular"/>
                </a:rPr>
                <a:t>Participants can only join at a set time </a:t>
              </a:r>
            </a:p>
            <a:p>
              <a:pPr marL="1151459" lvl="2"/>
              <a:endParaRPr lang="en-US" sz="3600" spc="39" dirty="0">
                <a:solidFill>
                  <a:srgbClr val="5D7963"/>
                </a:solidFill>
                <a:latin typeface="Aileron Regular"/>
              </a:endParaRPr>
            </a:p>
            <a:p>
              <a:pPr marL="1727189" lvl="2" indent="-575730">
                <a:buFont typeface="Arial"/>
                <a:buChar char="⚬"/>
              </a:pPr>
              <a:r>
                <a:rPr lang="en-US" sz="3600" spc="39" dirty="0">
                  <a:solidFill>
                    <a:srgbClr val="5D7963"/>
                  </a:solidFill>
                  <a:latin typeface="Aileron Regular"/>
                </a:rPr>
                <a:t>Challenge to create and/or develop sense of safety each week</a:t>
              </a:r>
            </a:p>
            <a:p>
              <a:pPr marL="1727189" lvl="2" indent="-575730">
                <a:lnSpc>
                  <a:spcPts val="5999"/>
                </a:lnSpc>
                <a:buFont typeface="Arial"/>
                <a:buChar char="⚬"/>
              </a:pPr>
              <a:endParaRPr lang="en-US" sz="3999" spc="39" dirty="0">
                <a:solidFill>
                  <a:srgbClr val="5D7963"/>
                </a:solidFill>
                <a:latin typeface="Aileron Regular"/>
              </a:endParaRPr>
            </a:p>
            <a:p>
              <a:pPr>
                <a:lnSpc>
                  <a:spcPts val="4500"/>
                </a:lnSpc>
              </a:pPr>
              <a:endParaRPr lang="en-US" sz="3999" spc="39" dirty="0">
                <a:solidFill>
                  <a:srgbClr val="5D7963"/>
                </a:solidFill>
                <a:latin typeface="Aileron Regular"/>
              </a:endParaRPr>
            </a:p>
          </p:txBody>
        </p:sp>
      </p:grpSp>
      <p:pic>
        <p:nvPicPr>
          <p:cNvPr id="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670">
            <a:off x="820229" y="3382936"/>
            <a:ext cx="1905000" cy="16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76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955" y="17223"/>
            <a:ext cx="771525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26649"/>
            <a:ext cx="10568314" cy="2046993"/>
            <a:chOff x="1695981" y="241975"/>
            <a:chExt cx="14091085" cy="2947783"/>
          </a:xfrm>
        </p:grpSpPr>
        <p:sp>
          <p:nvSpPr>
            <p:cNvPr id="4" name="AutoShape 4"/>
            <p:cNvSpPr/>
            <p:nvPr/>
          </p:nvSpPr>
          <p:spPr>
            <a:xfrm>
              <a:off x="1695981" y="241975"/>
              <a:ext cx="14091085" cy="2947783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379528" y="993610"/>
              <a:ext cx="12742670" cy="1861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800" spc="117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Considerations </a:t>
              </a:r>
            </a:p>
            <a:p>
              <a:pPr algn="ctr"/>
              <a:r>
                <a:rPr lang="en-US" sz="3600" spc="117" dirty="0">
                  <a:solidFill>
                    <a:srgbClr val="FFFFFF"/>
                  </a:solidFill>
                  <a:latin typeface="Aileron Regular Bold"/>
                </a:rPr>
                <a:t>In-school setting 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82746" y="1849517"/>
            <a:ext cx="9021005" cy="16233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 </a:t>
            </a: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Size of Group </a:t>
            </a:r>
          </a:p>
          <a:p>
            <a:pPr marL="914400" lvl="1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spc="33" dirty="0">
                <a:solidFill>
                  <a:srgbClr val="000000"/>
                </a:solidFill>
                <a:latin typeface="Aileron Regular"/>
              </a:rPr>
              <a:t>Challenge if too large:  No time for all participants to share</a:t>
            </a:r>
          </a:p>
          <a:p>
            <a:pPr marL="914400"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spc="33" dirty="0">
                <a:solidFill>
                  <a:srgbClr val="000000"/>
                </a:solidFill>
                <a:latin typeface="Aileron Regular"/>
              </a:rPr>
              <a:t>Challenge if too small:  Makes it hard to run a group with	less than 5 participants</a:t>
            </a: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How often does group meet?</a:t>
            </a:r>
          </a:p>
          <a:p>
            <a:pPr marL="914400"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spc="33" dirty="0">
                <a:solidFill>
                  <a:srgbClr val="000000"/>
                </a:solidFill>
                <a:latin typeface="Aileron Regular"/>
              </a:rPr>
              <a:t>weekly, every other week</a:t>
            </a: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Time of day to offer group?</a:t>
            </a:r>
          </a:p>
          <a:p>
            <a:pPr marL="914400"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spc="33" dirty="0">
                <a:solidFill>
                  <a:srgbClr val="000000"/>
                </a:solidFill>
                <a:latin typeface="Aileron Regular"/>
              </a:rPr>
              <a:t>rotates each class period (except for lunch)</a:t>
            </a: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  Length of time of each group meeting</a:t>
            </a:r>
          </a:p>
          <a:p>
            <a:pPr marL="914400"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spc="33" dirty="0">
                <a:solidFill>
                  <a:srgbClr val="000000"/>
                </a:solidFill>
                <a:latin typeface="Aileron Regular"/>
              </a:rPr>
              <a:t>standard class period,  45 minutes</a:t>
            </a:r>
          </a:p>
          <a:p>
            <a:pPr marL="914400"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Where will group be held?</a:t>
            </a:r>
          </a:p>
          <a:p>
            <a:pPr marL="914400"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spc="33" dirty="0">
                <a:solidFill>
                  <a:srgbClr val="000000"/>
                </a:solidFill>
                <a:latin typeface="Aileron Regular"/>
              </a:rPr>
              <a:t>Privacy, same room, space for activities</a:t>
            </a: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Some trying to be helpful, may try to take the memories away saying things like:</a:t>
            </a:r>
          </a:p>
          <a:p>
            <a:pPr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		</a:t>
            </a:r>
          </a:p>
          <a:p>
            <a:pPr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		“take down their pictures”</a:t>
            </a:r>
          </a:p>
          <a:p>
            <a:pPr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                   “stay busy”</a:t>
            </a:r>
          </a:p>
          <a:p>
            <a:pPr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		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955" y="17223"/>
            <a:ext cx="771525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26649"/>
            <a:ext cx="10568314" cy="2046993"/>
            <a:chOff x="1695981" y="241975"/>
            <a:chExt cx="14091085" cy="2947783"/>
          </a:xfrm>
        </p:grpSpPr>
        <p:sp>
          <p:nvSpPr>
            <p:cNvPr id="4" name="AutoShape 4"/>
            <p:cNvSpPr/>
            <p:nvPr/>
          </p:nvSpPr>
          <p:spPr>
            <a:xfrm>
              <a:off x="1695981" y="241975"/>
              <a:ext cx="14091085" cy="2947783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379528" y="993610"/>
              <a:ext cx="12742670" cy="1861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800" spc="117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Considerations </a:t>
              </a:r>
            </a:p>
            <a:p>
              <a:pPr algn="ctr"/>
              <a:r>
                <a:rPr lang="en-US" sz="3600" spc="117" dirty="0">
                  <a:solidFill>
                    <a:srgbClr val="FFFFFF"/>
                  </a:solidFill>
                  <a:latin typeface="Aileron Regular Bold"/>
                </a:rPr>
                <a:t>for in-school setting 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52475" y="266700"/>
            <a:ext cx="9021005" cy="13440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 </a:t>
            </a: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50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399" b="0" i="0" u="none" strike="noStrike" kern="1200" cap="none" spc="3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 Regular"/>
                <a:ea typeface="+mn-ea"/>
                <a:cs typeface="+mn-cs"/>
              </a:rPr>
              <a:t>Is group opened or closed? </a:t>
            </a: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What is your school referral process?</a:t>
            </a: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Who makes the referrals in your school?</a:t>
            </a: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Who screens youth to participate?</a:t>
            </a:r>
          </a:p>
          <a:p>
            <a:pPr lvl="2">
              <a:spcBef>
                <a:spcPct val="0"/>
              </a:spcBef>
            </a:pPr>
            <a:r>
              <a:rPr lang="en-US" sz="2400" spc="33" dirty="0">
                <a:solidFill>
                  <a:srgbClr val="000000"/>
                </a:solidFill>
                <a:latin typeface="Aileron Regular"/>
              </a:rPr>
              <a:t>Counselors, social workers, teachers, administrators, support group facilitator?</a:t>
            </a:r>
          </a:p>
          <a:p>
            <a:pPr lvl="2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		</a:t>
            </a:r>
          </a:p>
          <a:p>
            <a:pPr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801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4" y="4686300"/>
            <a:ext cx="1381555" cy="117845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8072" r="8072"/>
          <a:stretch>
            <a:fillRect/>
          </a:stretch>
        </p:blipFill>
        <p:spPr>
          <a:xfrm>
            <a:off x="3276600" y="0"/>
            <a:ext cx="150114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114800" y="616059"/>
            <a:ext cx="14091916" cy="8791992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4" name="TextBox 4"/>
          <p:cNvSpPr txBox="1"/>
          <p:nvPr/>
        </p:nvSpPr>
        <p:spPr>
          <a:xfrm>
            <a:off x="-838200" y="1714500"/>
            <a:ext cx="5347051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 </a:t>
            </a:r>
          </a:p>
          <a:p>
            <a:pPr algn="ctr"/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Role of </a:t>
            </a:r>
          </a:p>
          <a:p>
            <a:pPr algn="ctr"/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Group </a:t>
            </a:r>
          </a:p>
          <a:p>
            <a:pPr algn="ctr"/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Facilitator</a:t>
            </a:r>
          </a:p>
          <a:p>
            <a:pPr algn="ctr"/>
            <a:endParaRPr lang="en-US" sz="4800" spc="133" dirty="0">
              <a:solidFill>
                <a:srgbClr val="5D7963"/>
              </a:solidFill>
              <a:latin typeface="Aileron Regular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345942" y="342900"/>
            <a:ext cx="12872716" cy="12300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endParaRPr lang="en-US" sz="2800" spc="38" dirty="0">
              <a:solidFill>
                <a:srgbClr val="000000"/>
              </a:solidFill>
              <a:latin typeface="Aileron Regular"/>
            </a:endParaRPr>
          </a:p>
          <a:p>
            <a:pPr>
              <a:spcBef>
                <a:spcPct val="0"/>
              </a:spcBef>
            </a:pPr>
            <a:endParaRPr lang="en-US" sz="2800" spc="38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spc="38" dirty="0">
                <a:solidFill>
                  <a:srgbClr val="000000"/>
                </a:solidFill>
                <a:latin typeface="Aileron Regular"/>
              </a:rPr>
              <a:t>Create a non-judgmental, inclusive safe space </a:t>
            </a:r>
          </a:p>
          <a:p>
            <a:pPr>
              <a:spcBef>
                <a:spcPct val="0"/>
              </a:spcBef>
            </a:pPr>
            <a:endParaRPr lang="en-US" sz="2800" spc="38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spc="38" dirty="0">
                <a:solidFill>
                  <a:srgbClr val="000000"/>
                </a:solidFill>
                <a:latin typeface="Aileron Regular"/>
              </a:rPr>
              <a:t>Lead group; model  compassion, openness, empathy, and respect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 spc="38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spc="38" dirty="0">
                <a:solidFill>
                  <a:srgbClr val="000000"/>
                </a:solidFill>
                <a:latin typeface="Aileron Regular"/>
              </a:rPr>
              <a:t>Listen and communicate clearly, be comfortable with silence, the expression of emotions, and conflict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 spc="38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spc="38" dirty="0">
                <a:solidFill>
                  <a:srgbClr val="000000"/>
                </a:solidFill>
                <a:latin typeface="Aileron Regular"/>
              </a:rPr>
              <a:t>Respond to conflict and problems; guide members towards constructive behaviors</a:t>
            </a:r>
          </a:p>
          <a:p>
            <a:pPr>
              <a:spcBef>
                <a:spcPct val="0"/>
              </a:spcBef>
            </a:pPr>
            <a:r>
              <a:rPr lang="en-US" sz="2800" spc="38" dirty="0">
                <a:solidFill>
                  <a:srgbClr val="000000"/>
                </a:solidFill>
                <a:latin typeface="Aileron Regular"/>
              </a:rPr>
              <a:t> 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spc="38" dirty="0">
                <a:solidFill>
                  <a:srgbClr val="000000"/>
                </a:solidFill>
                <a:latin typeface="Aileron Regular"/>
              </a:rPr>
              <a:t>Set appropriate boundaries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 spc="38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spc="38" dirty="0">
                <a:solidFill>
                  <a:srgbClr val="000000"/>
                </a:solidFill>
                <a:latin typeface="Aileron Regular"/>
              </a:rPr>
              <a:t>Assess for signs of complicated grief, impact of different types of losses on the grief process – example: traumatic grief   </a:t>
            </a:r>
          </a:p>
          <a:p>
            <a:pPr>
              <a:spcBef>
                <a:spcPct val="0"/>
              </a:spcBef>
            </a:pPr>
            <a:r>
              <a:rPr lang="en-US" sz="2800" spc="38" dirty="0">
                <a:solidFill>
                  <a:srgbClr val="000000"/>
                </a:solidFill>
                <a:latin typeface="Aileron Regular"/>
              </a:rPr>
              <a:t>  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spc="38" dirty="0">
                <a:solidFill>
                  <a:srgbClr val="000000"/>
                </a:solidFill>
                <a:latin typeface="Aileron Regular"/>
              </a:rPr>
              <a:t>Know referral sources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 spc="38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spc="38" dirty="0">
                <a:solidFill>
                  <a:srgbClr val="000000"/>
                </a:solidFill>
                <a:latin typeface="Aileron Regular"/>
              </a:rPr>
              <a:t>Know when to refer someone for specialized support</a:t>
            </a:r>
          </a:p>
          <a:p>
            <a:pPr>
              <a:spcBef>
                <a:spcPct val="0"/>
              </a:spcBef>
            </a:pPr>
            <a:endParaRPr lang="en-US" sz="2800" spc="38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 spc="38" dirty="0">
              <a:solidFill>
                <a:srgbClr val="000000"/>
              </a:solidFill>
              <a:latin typeface="Aileron Regular"/>
            </a:endParaRPr>
          </a:p>
          <a:p>
            <a:pPr>
              <a:spcBef>
                <a:spcPct val="0"/>
              </a:spcBef>
            </a:pPr>
            <a:endParaRPr lang="en-US" sz="2800" spc="38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spc="38" dirty="0">
              <a:solidFill>
                <a:srgbClr val="000000"/>
              </a:solidFill>
              <a:latin typeface="Aileron Regular"/>
            </a:endParaRPr>
          </a:p>
          <a:p>
            <a:pPr marL="571500" indent="-571500" algn="ctr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8610600" y="0"/>
            <a:ext cx="9601200" cy="10287000"/>
          </a:xfrm>
          <a:prstGeom prst="rect">
            <a:avLst/>
          </a:prstGeom>
          <a:solidFill>
            <a:srgbClr val="5D7963"/>
          </a:solidFill>
        </p:spPr>
      </p:sp>
      <p:grpSp>
        <p:nvGrpSpPr>
          <p:cNvPr id="8" name="Group 8"/>
          <p:cNvGrpSpPr/>
          <p:nvPr/>
        </p:nvGrpSpPr>
        <p:grpSpPr>
          <a:xfrm>
            <a:off x="990600" y="604882"/>
            <a:ext cx="13890757" cy="2416006"/>
            <a:chOff x="0" y="-940829"/>
            <a:chExt cx="11079376" cy="2534758"/>
          </a:xfrm>
        </p:grpSpPr>
        <p:sp>
          <p:nvSpPr>
            <p:cNvPr id="9" name="TextBox 9"/>
            <p:cNvSpPr txBox="1"/>
            <p:nvPr/>
          </p:nvSpPr>
          <p:spPr>
            <a:xfrm>
              <a:off x="2734997" y="-940829"/>
              <a:ext cx="8344379" cy="680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6000" spc="444" dirty="0">
                  <a:latin typeface="Aileron Regular Bold"/>
                </a:rPr>
                <a:t>Grief Tool Items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69286"/>
              <a:ext cx="8344379" cy="724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00"/>
                </a:lnSpc>
              </a:pPr>
              <a:r>
                <a:rPr lang="en-US" sz="3099" spc="30" dirty="0">
                  <a:solidFill>
                    <a:srgbClr val="5D7963"/>
                  </a:solidFill>
                  <a:latin typeface="Aileron Regular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96D4E73-DBBA-4526-A742-21D2AE299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313" y="2410091"/>
            <a:ext cx="5442874" cy="7462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60E38A-F5A1-4003-8F74-5D2A07E3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7944">
            <a:off x="11465504" y="1184482"/>
            <a:ext cx="2292295" cy="3054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0B3D0E-B577-404C-8E8D-FFE43FA0F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98740">
            <a:off x="760427" y="1819279"/>
            <a:ext cx="3706226" cy="30507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588A8E-C2A3-42FB-B3D9-3BFA26F06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400" y="7338885"/>
            <a:ext cx="3054361" cy="2298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01D288-3A8E-4CE4-B573-3E1D52958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0897" y="4844900"/>
            <a:ext cx="3057143" cy="22952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D71801-2AD3-450E-8B43-C03F66BF7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16" y="7675520"/>
            <a:ext cx="3261537" cy="24485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13B137-5181-46CB-9A07-9DA28336D1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734" t="577" r="9207"/>
          <a:stretch/>
        </p:blipFill>
        <p:spPr>
          <a:xfrm>
            <a:off x="14275874" y="450559"/>
            <a:ext cx="3505200" cy="34913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829453-F6E6-4883-B9BE-52B85761AF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6361" y="4943493"/>
            <a:ext cx="3199362" cy="239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4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003004" y="616059"/>
            <a:ext cx="12203712" cy="8791992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4" name="TextBox 4"/>
          <p:cNvSpPr txBox="1"/>
          <p:nvPr/>
        </p:nvSpPr>
        <p:spPr>
          <a:xfrm>
            <a:off x="446832" y="2670621"/>
            <a:ext cx="5347051" cy="2507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97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Grief Toolkit</a:t>
            </a:r>
            <a:r>
              <a:rPr lang="en-US" sz="4800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 </a:t>
            </a:r>
            <a:endParaRPr lang="en-US" sz="4800" spc="133" dirty="0">
              <a:solidFill>
                <a:srgbClr val="5D7963"/>
              </a:solidFill>
              <a:latin typeface="Aileron Regular Bold"/>
            </a:endParaRPr>
          </a:p>
          <a:p>
            <a:pPr algn="ctr"/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Book</a:t>
            </a:r>
          </a:p>
          <a:p>
            <a:pPr algn="ctr"/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Pamphlets  </a:t>
            </a:r>
            <a:endParaRPr lang="en-US" sz="6697" spc="133" dirty="0">
              <a:solidFill>
                <a:srgbClr val="5D7963"/>
              </a:solidFill>
              <a:latin typeface="Aileron Regular 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1D16F2-05EE-406E-875F-FE6C7083A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4" t="26617" r="2738" b="15299"/>
          <a:stretch/>
        </p:blipFill>
        <p:spPr>
          <a:xfrm rot="4732810">
            <a:off x="6150305" y="5225072"/>
            <a:ext cx="3262526" cy="1531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5C0866-0E7A-48DD-8486-01B777211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9" t="6692" r="26985"/>
          <a:stretch/>
        </p:blipFill>
        <p:spPr>
          <a:xfrm rot="549119">
            <a:off x="16123458" y="3882360"/>
            <a:ext cx="1447800" cy="3509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C9F027-D782-42B3-9959-49EB8C5970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1" t="2979" r="12493" b="2115"/>
          <a:stretch/>
        </p:blipFill>
        <p:spPr>
          <a:xfrm>
            <a:off x="11862718" y="1424620"/>
            <a:ext cx="3477199" cy="548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7EF519-599A-4BC4-8A6E-9B4BA67CF4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77" t="1721" r="25263" b="-1"/>
          <a:stretch/>
        </p:blipFill>
        <p:spPr>
          <a:xfrm rot="567422">
            <a:off x="9121219" y="4941239"/>
            <a:ext cx="1563668" cy="38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84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9" y="4571678"/>
            <a:ext cx="8510641" cy="5673760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5562598" y="149970"/>
            <a:ext cx="8382001" cy="1576306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19" name="TextBox 19"/>
          <p:cNvSpPr txBox="1"/>
          <p:nvPr/>
        </p:nvSpPr>
        <p:spPr>
          <a:xfrm>
            <a:off x="6955564" y="363197"/>
            <a:ext cx="6303236" cy="1056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247" dirty="0">
                <a:solidFill>
                  <a:srgbClr val="FFFFFF"/>
                </a:solidFill>
                <a:latin typeface="Aileron Regular Bold"/>
              </a:rPr>
              <a:t>Benefits of Grief Support Groups 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05400" y="2042594"/>
            <a:ext cx="9702482" cy="569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endParaRPr lang="en-US" sz="3700" spc="136" dirty="0">
              <a:solidFill>
                <a:srgbClr val="5D7963"/>
              </a:solidFill>
              <a:latin typeface="Aileron Regular"/>
            </a:endParaRP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40EEE4C7-F10D-4C58-9040-EF33A53B0B0E}"/>
              </a:ext>
            </a:extLst>
          </p:cNvPr>
          <p:cNvGrpSpPr/>
          <p:nvPr/>
        </p:nvGrpSpPr>
        <p:grpSpPr>
          <a:xfrm>
            <a:off x="211586" y="2045935"/>
            <a:ext cx="9667251" cy="930180"/>
            <a:chOff x="694535" y="-1238329"/>
            <a:chExt cx="12449420" cy="1240240"/>
          </a:xfrm>
        </p:grpSpPr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D82473E4-D101-41CB-B437-1E686B7DE207}"/>
                </a:ext>
              </a:extLst>
            </p:cNvPr>
            <p:cNvSpPr txBox="1"/>
            <p:nvPr/>
          </p:nvSpPr>
          <p:spPr>
            <a:xfrm>
              <a:off x="1915986" y="-1229195"/>
              <a:ext cx="1122796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000" spc="30" dirty="0">
                  <a:solidFill>
                    <a:srgbClr val="C00000"/>
                  </a:solidFill>
                  <a:latin typeface="Aileron Regular"/>
                </a:rPr>
                <a:t>Provides a safe, non-judgmental space to          	share thoughts, emotions and struggles</a:t>
              </a:r>
            </a:p>
          </p:txBody>
        </p:sp>
        <p:pic>
          <p:nvPicPr>
            <p:cNvPr id="34" name="Picture 9">
              <a:extLst>
                <a:ext uri="{FF2B5EF4-FFF2-40B4-BE49-F238E27FC236}">
                  <a16:creationId xmlns:a16="http://schemas.microsoft.com/office/drawing/2014/main" id="{2C56CC4E-22CC-4D9D-B32E-0E7155A34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94535" y="-1238329"/>
              <a:ext cx="868237" cy="868238"/>
            </a:xfrm>
            <a:prstGeom prst="rect">
              <a:avLst/>
            </a:prstGeom>
          </p:spPr>
        </p:pic>
      </p:grpSp>
      <p:grpSp>
        <p:nvGrpSpPr>
          <p:cNvPr id="35" name="Group 6">
            <a:extLst>
              <a:ext uri="{FF2B5EF4-FFF2-40B4-BE49-F238E27FC236}">
                <a16:creationId xmlns:a16="http://schemas.microsoft.com/office/drawing/2014/main" id="{528E23DE-6405-42D9-912A-D140386B5133}"/>
              </a:ext>
            </a:extLst>
          </p:cNvPr>
          <p:cNvGrpSpPr/>
          <p:nvPr/>
        </p:nvGrpSpPr>
        <p:grpSpPr>
          <a:xfrm>
            <a:off x="9576805" y="2030579"/>
            <a:ext cx="7814369" cy="923330"/>
            <a:chOff x="200460" y="-1488359"/>
            <a:chExt cx="10419158" cy="1231106"/>
          </a:xfrm>
        </p:grpSpPr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B273A9EB-26D3-4861-9979-66F1CB0EAA3C}"/>
                </a:ext>
              </a:extLst>
            </p:cNvPr>
            <p:cNvSpPr txBox="1"/>
            <p:nvPr/>
          </p:nvSpPr>
          <p:spPr>
            <a:xfrm>
              <a:off x="1423796" y="-1488359"/>
              <a:ext cx="9195822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000" spc="30" dirty="0">
                  <a:solidFill>
                    <a:srgbClr val="5D7963"/>
                  </a:solidFill>
                  <a:latin typeface="Aileron Regular"/>
                </a:rPr>
                <a:t>Provides venue to deal with changes in 	identity, roles, relationships </a:t>
              </a:r>
            </a:p>
          </p:txBody>
        </p:sp>
        <p:pic>
          <p:nvPicPr>
            <p:cNvPr id="37" name="Picture 9">
              <a:extLst>
                <a:ext uri="{FF2B5EF4-FFF2-40B4-BE49-F238E27FC236}">
                  <a16:creationId xmlns:a16="http://schemas.microsoft.com/office/drawing/2014/main" id="{5878F111-7662-4D61-B635-81DD7BC89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0460" y="-1485250"/>
              <a:ext cx="868237" cy="868238"/>
            </a:xfrm>
            <a:prstGeom prst="rect">
              <a:avLst/>
            </a:prstGeom>
          </p:spPr>
        </p:pic>
      </p:grpSp>
      <p:grpSp>
        <p:nvGrpSpPr>
          <p:cNvPr id="38" name="Group 6">
            <a:extLst>
              <a:ext uri="{FF2B5EF4-FFF2-40B4-BE49-F238E27FC236}">
                <a16:creationId xmlns:a16="http://schemas.microsoft.com/office/drawing/2014/main" id="{63F38C94-49EA-4C9F-970C-85D4796A312B}"/>
              </a:ext>
            </a:extLst>
          </p:cNvPr>
          <p:cNvGrpSpPr/>
          <p:nvPr/>
        </p:nvGrpSpPr>
        <p:grpSpPr>
          <a:xfrm>
            <a:off x="159756" y="3442552"/>
            <a:ext cx="8984243" cy="1200368"/>
            <a:chOff x="320067" y="-2201393"/>
            <a:chExt cx="9778540" cy="1600490"/>
          </a:xfrm>
        </p:grpSpPr>
        <p:sp>
          <p:nvSpPr>
            <p:cNvPr id="39" name="TextBox 7">
              <a:extLst>
                <a:ext uri="{FF2B5EF4-FFF2-40B4-BE49-F238E27FC236}">
                  <a16:creationId xmlns:a16="http://schemas.microsoft.com/office/drawing/2014/main" id="{E458B5EF-9E5A-43EC-8936-73D767936B7B}"/>
                </a:ext>
              </a:extLst>
            </p:cNvPr>
            <p:cNvSpPr txBox="1"/>
            <p:nvPr/>
          </p:nvSpPr>
          <p:spPr>
            <a:xfrm>
              <a:off x="1491634" y="-2065406"/>
              <a:ext cx="8606973" cy="14645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rgbClr val="5D7963"/>
                  </a:solidFill>
                  <a:latin typeface="Aileron Regular"/>
                </a:rPr>
                <a:t>Helps normalize the intense impact of grief </a:t>
              </a:r>
            </a:p>
          </p:txBody>
        </p:sp>
        <p:pic>
          <p:nvPicPr>
            <p:cNvPr id="40" name="Picture 9">
              <a:extLst>
                <a:ext uri="{FF2B5EF4-FFF2-40B4-BE49-F238E27FC236}">
                  <a16:creationId xmlns:a16="http://schemas.microsoft.com/office/drawing/2014/main" id="{79BCEE0D-7424-445E-9869-D36A66FEF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0067" y="-2201393"/>
              <a:ext cx="868236" cy="868238"/>
            </a:xfrm>
            <a:prstGeom prst="rect">
              <a:avLst/>
            </a:prstGeom>
          </p:spPr>
        </p:pic>
      </p:grpSp>
      <p:grpSp>
        <p:nvGrpSpPr>
          <p:cNvPr id="44" name="Group 6">
            <a:extLst>
              <a:ext uri="{FF2B5EF4-FFF2-40B4-BE49-F238E27FC236}">
                <a16:creationId xmlns:a16="http://schemas.microsoft.com/office/drawing/2014/main" id="{3FE0E8FB-1527-4626-9D6B-EA7F2FA24551}"/>
              </a:ext>
            </a:extLst>
          </p:cNvPr>
          <p:cNvGrpSpPr/>
          <p:nvPr/>
        </p:nvGrpSpPr>
        <p:grpSpPr>
          <a:xfrm>
            <a:off x="9560023" y="3525110"/>
            <a:ext cx="9667251" cy="651179"/>
            <a:chOff x="694535" y="-1238329"/>
            <a:chExt cx="12449420" cy="868238"/>
          </a:xfrm>
        </p:grpSpPr>
        <p:sp>
          <p:nvSpPr>
            <p:cNvPr id="45" name="TextBox 7">
              <a:extLst>
                <a:ext uri="{FF2B5EF4-FFF2-40B4-BE49-F238E27FC236}">
                  <a16:creationId xmlns:a16="http://schemas.microsoft.com/office/drawing/2014/main" id="{EFADED97-85C6-455D-9135-E09FBAFF3D4A}"/>
                </a:ext>
              </a:extLst>
            </p:cNvPr>
            <p:cNvSpPr txBox="1"/>
            <p:nvPr/>
          </p:nvSpPr>
          <p:spPr>
            <a:xfrm>
              <a:off x="1915986" y="-1229194"/>
              <a:ext cx="11227969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000" spc="30" dirty="0">
                  <a:solidFill>
                    <a:srgbClr val="C00000"/>
                  </a:solidFill>
                  <a:latin typeface="Aileron Regular"/>
                </a:rPr>
                <a:t>Learn inner and outer resources for coping</a:t>
              </a:r>
            </a:p>
          </p:txBody>
        </p:sp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F50FD3B9-50B3-45B0-ABF2-8940E7953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94535" y="-1238329"/>
              <a:ext cx="868237" cy="868238"/>
            </a:xfrm>
            <a:prstGeom prst="rect">
              <a:avLst/>
            </a:prstGeom>
          </p:spPr>
        </p:pic>
      </p:grpSp>
      <p:grpSp>
        <p:nvGrpSpPr>
          <p:cNvPr id="47" name="Group 6">
            <a:extLst>
              <a:ext uri="{FF2B5EF4-FFF2-40B4-BE49-F238E27FC236}">
                <a16:creationId xmlns:a16="http://schemas.microsoft.com/office/drawing/2014/main" id="{A3E912DA-C68F-416D-BF21-653E1FA562F0}"/>
              </a:ext>
            </a:extLst>
          </p:cNvPr>
          <p:cNvGrpSpPr/>
          <p:nvPr/>
        </p:nvGrpSpPr>
        <p:grpSpPr>
          <a:xfrm>
            <a:off x="159757" y="6722900"/>
            <a:ext cx="9667251" cy="930181"/>
            <a:chOff x="694535" y="-1238329"/>
            <a:chExt cx="12449420" cy="1240241"/>
          </a:xfrm>
        </p:grpSpPr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8A0F5521-CD34-4F7A-9D90-85A82AEA47F2}"/>
                </a:ext>
              </a:extLst>
            </p:cNvPr>
            <p:cNvSpPr txBox="1"/>
            <p:nvPr/>
          </p:nvSpPr>
          <p:spPr>
            <a:xfrm>
              <a:off x="1915986" y="-1229194"/>
              <a:ext cx="1122796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000" spc="30" dirty="0">
                  <a:solidFill>
                    <a:srgbClr val="C00000"/>
                  </a:solidFill>
                  <a:latin typeface="Aileron Regular"/>
                </a:rPr>
                <a:t>Learn about self-acceptance, self-care,                  	self-compassion and resiliency </a:t>
              </a:r>
            </a:p>
          </p:txBody>
        </p:sp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4C56CFC6-3E85-40A0-A821-3EF569F7C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94535" y="-1238329"/>
              <a:ext cx="868237" cy="868238"/>
            </a:xfrm>
            <a:prstGeom prst="rect">
              <a:avLst/>
            </a:prstGeom>
          </p:spPr>
        </p:pic>
      </p:grpSp>
      <p:grpSp>
        <p:nvGrpSpPr>
          <p:cNvPr id="50" name="Group 6">
            <a:extLst>
              <a:ext uri="{FF2B5EF4-FFF2-40B4-BE49-F238E27FC236}">
                <a16:creationId xmlns:a16="http://schemas.microsoft.com/office/drawing/2014/main" id="{5917E3A3-6816-4AB3-889C-92D819161C1B}"/>
              </a:ext>
            </a:extLst>
          </p:cNvPr>
          <p:cNvGrpSpPr/>
          <p:nvPr/>
        </p:nvGrpSpPr>
        <p:grpSpPr>
          <a:xfrm>
            <a:off x="149932" y="4520493"/>
            <a:ext cx="9667251" cy="930181"/>
            <a:chOff x="694535" y="-1238329"/>
            <a:chExt cx="12449420" cy="1240241"/>
          </a:xfrm>
        </p:grpSpPr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A5A94DB0-1779-4358-ADF3-71BD2BFCCCA7}"/>
                </a:ext>
              </a:extLst>
            </p:cNvPr>
            <p:cNvSpPr txBox="1"/>
            <p:nvPr/>
          </p:nvSpPr>
          <p:spPr>
            <a:xfrm>
              <a:off x="1915986" y="-1229194"/>
              <a:ext cx="1122796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000" spc="30" dirty="0">
                  <a:solidFill>
                    <a:srgbClr val="C00000"/>
                  </a:solidFill>
                  <a:latin typeface="Aileron Regular"/>
                </a:rPr>
                <a:t>Protects against shame &amp; isolation from a </a:t>
              </a:r>
            </a:p>
            <a:p>
              <a:r>
                <a:rPr lang="en-US" sz="3000" spc="30" dirty="0">
                  <a:solidFill>
                    <a:srgbClr val="C00000"/>
                  </a:solidFill>
                  <a:latin typeface="Aileron Regular"/>
                </a:rPr>
                <a:t>	culture that avoids mourning </a:t>
              </a:r>
            </a:p>
          </p:txBody>
        </p:sp>
        <p:pic>
          <p:nvPicPr>
            <p:cNvPr id="52" name="Picture 9">
              <a:extLst>
                <a:ext uri="{FF2B5EF4-FFF2-40B4-BE49-F238E27FC236}">
                  <a16:creationId xmlns:a16="http://schemas.microsoft.com/office/drawing/2014/main" id="{B0C7342C-B419-48FA-AB7D-0982901DC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94535" y="-1238329"/>
              <a:ext cx="868237" cy="868238"/>
            </a:xfrm>
            <a:prstGeom prst="rect">
              <a:avLst/>
            </a:prstGeom>
          </p:spPr>
        </p:pic>
      </p:grpSp>
      <p:grpSp>
        <p:nvGrpSpPr>
          <p:cNvPr id="53" name="Group 6">
            <a:extLst>
              <a:ext uri="{FF2B5EF4-FFF2-40B4-BE49-F238E27FC236}">
                <a16:creationId xmlns:a16="http://schemas.microsoft.com/office/drawing/2014/main" id="{82AEF13C-DA40-46B9-B3AC-D6920F5600CE}"/>
              </a:ext>
            </a:extLst>
          </p:cNvPr>
          <p:cNvGrpSpPr/>
          <p:nvPr/>
        </p:nvGrpSpPr>
        <p:grpSpPr>
          <a:xfrm>
            <a:off x="96583" y="5662213"/>
            <a:ext cx="9579650" cy="1025320"/>
            <a:chOff x="320067" y="-2201393"/>
            <a:chExt cx="11219688" cy="1367093"/>
          </a:xfrm>
        </p:grpSpPr>
        <p:sp>
          <p:nvSpPr>
            <p:cNvPr id="54" name="TextBox 7">
              <a:extLst>
                <a:ext uri="{FF2B5EF4-FFF2-40B4-BE49-F238E27FC236}">
                  <a16:creationId xmlns:a16="http://schemas.microsoft.com/office/drawing/2014/main" id="{138CF5BD-739E-4FAD-9372-F6CCC6A001D8}"/>
                </a:ext>
              </a:extLst>
            </p:cNvPr>
            <p:cNvSpPr txBox="1"/>
            <p:nvPr/>
          </p:nvSpPr>
          <p:spPr>
            <a:xfrm>
              <a:off x="1328333" y="-2065406"/>
              <a:ext cx="10211422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000" spc="30" dirty="0">
                  <a:solidFill>
                    <a:srgbClr val="5D7963"/>
                  </a:solidFill>
                  <a:latin typeface="Aileron Regular"/>
                </a:rPr>
                <a:t>Helps learn new ways of problem solving from  	peers  </a:t>
              </a:r>
            </a:p>
          </p:txBody>
        </p:sp>
        <p:pic>
          <p:nvPicPr>
            <p:cNvPr id="55" name="Picture 9">
              <a:extLst>
                <a:ext uri="{FF2B5EF4-FFF2-40B4-BE49-F238E27FC236}">
                  <a16:creationId xmlns:a16="http://schemas.microsoft.com/office/drawing/2014/main" id="{FA7E665D-1760-4F7C-BFF0-BCC9EDC48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0067" y="-2201393"/>
              <a:ext cx="868236" cy="868238"/>
            </a:xfrm>
            <a:prstGeom prst="rect">
              <a:avLst/>
            </a:prstGeom>
          </p:spPr>
        </p:pic>
      </p:grpSp>
      <p:grpSp>
        <p:nvGrpSpPr>
          <p:cNvPr id="56" name="Group 6">
            <a:extLst>
              <a:ext uri="{FF2B5EF4-FFF2-40B4-BE49-F238E27FC236}">
                <a16:creationId xmlns:a16="http://schemas.microsoft.com/office/drawing/2014/main" id="{907CC93B-FB18-40EB-B2BA-F8B657B05C6F}"/>
              </a:ext>
            </a:extLst>
          </p:cNvPr>
          <p:cNvGrpSpPr/>
          <p:nvPr/>
        </p:nvGrpSpPr>
        <p:grpSpPr>
          <a:xfrm>
            <a:off x="96583" y="7874622"/>
            <a:ext cx="9463440" cy="1025320"/>
            <a:chOff x="320067" y="-2201393"/>
            <a:chExt cx="11083583" cy="1367093"/>
          </a:xfrm>
        </p:grpSpPr>
        <p:sp>
          <p:nvSpPr>
            <p:cNvPr id="57" name="TextBox 7">
              <a:extLst>
                <a:ext uri="{FF2B5EF4-FFF2-40B4-BE49-F238E27FC236}">
                  <a16:creationId xmlns:a16="http://schemas.microsoft.com/office/drawing/2014/main" id="{24D92AFD-7CA8-4243-B97D-28BE2E759ECB}"/>
                </a:ext>
              </a:extLst>
            </p:cNvPr>
            <p:cNvSpPr txBox="1"/>
            <p:nvPr/>
          </p:nvSpPr>
          <p:spPr>
            <a:xfrm>
              <a:off x="1491634" y="-2065406"/>
              <a:ext cx="9912016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000" spc="30" dirty="0">
                  <a:solidFill>
                    <a:srgbClr val="5D7963"/>
                  </a:solidFill>
                  <a:latin typeface="Aileron Regular"/>
                </a:rPr>
                <a:t>Supports other in search for meaning and 	purpose in life without their loved one </a:t>
              </a:r>
            </a:p>
          </p:txBody>
        </p:sp>
        <p:pic>
          <p:nvPicPr>
            <p:cNvPr id="58" name="Picture 9">
              <a:extLst>
                <a:ext uri="{FF2B5EF4-FFF2-40B4-BE49-F238E27FC236}">
                  <a16:creationId xmlns:a16="http://schemas.microsoft.com/office/drawing/2014/main" id="{C49D7F44-4A5C-4580-ACBC-3CA184ED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0067" y="-2201393"/>
              <a:ext cx="868236" cy="8682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003004" y="616059"/>
            <a:ext cx="12203712" cy="8791992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4" name="TextBox 4"/>
          <p:cNvSpPr txBox="1"/>
          <p:nvPr/>
        </p:nvSpPr>
        <p:spPr>
          <a:xfrm>
            <a:off x="311164" y="2492882"/>
            <a:ext cx="5347051" cy="3246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97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Grief Toolkit</a:t>
            </a:r>
            <a:r>
              <a:rPr lang="en-US" sz="4800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 </a:t>
            </a:r>
            <a:endParaRPr lang="en-US" sz="4800" spc="133" dirty="0">
              <a:solidFill>
                <a:srgbClr val="5D7963"/>
              </a:solidFill>
              <a:latin typeface="Aileron Regular Bold"/>
            </a:endParaRPr>
          </a:p>
          <a:p>
            <a:pPr algn="ctr"/>
            <a:r>
              <a:rPr lang="en-US" sz="4400" spc="133" dirty="0">
                <a:solidFill>
                  <a:srgbClr val="5D7963"/>
                </a:solidFill>
                <a:latin typeface="Aileron Regular Bold"/>
              </a:rPr>
              <a:t>Group </a:t>
            </a:r>
            <a:r>
              <a:rPr lang="en-US" sz="4400" spc="133" dirty="0" err="1">
                <a:solidFill>
                  <a:srgbClr val="5D7963"/>
                </a:solidFill>
                <a:latin typeface="Aileron Regular Bold"/>
              </a:rPr>
              <a:t>Activies</a:t>
            </a:r>
            <a:endParaRPr lang="en-US" sz="4400" spc="133" dirty="0">
              <a:solidFill>
                <a:srgbClr val="5D7963"/>
              </a:solidFill>
              <a:latin typeface="Aileron Regular Bold"/>
            </a:endParaRPr>
          </a:p>
          <a:p>
            <a:pPr algn="ctr"/>
            <a:r>
              <a:rPr lang="en-US" sz="4400" spc="133" dirty="0">
                <a:solidFill>
                  <a:srgbClr val="5D7963"/>
                </a:solidFill>
                <a:latin typeface="Aileron Regular Bold"/>
              </a:rPr>
              <a:t>Icebreakers</a:t>
            </a:r>
          </a:p>
          <a:p>
            <a:pPr algn="ctr"/>
            <a:r>
              <a:rPr lang="en-US" sz="4400" spc="133" dirty="0">
                <a:solidFill>
                  <a:srgbClr val="5D7963"/>
                </a:solidFill>
                <a:latin typeface="Aileron Regular Bold"/>
              </a:rPr>
              <a:t>Journal Prompts </a:t>
            </a:r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 </a:t>
            </a:r>
            <a:endParaRPr lang="en-US" sz="6697" spc="133" dirty="0">
              <a:solidFill>
                <a:srgbClr val="5D7963"/>
              </a:solidFill>
              <a:latin typeface="Aileron Regular 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C18A9-2D40-4B0D-8213-857E2E56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8" r="5547" b="4999"/>
          <a:stretch/>
        </p:blipFill>
        <p:spPr>
          <a:xfrm>
            <a:off x="6033484" y="632077"/>
            <a:ext cx="3243152" cy="4204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0A805-FA03-43B4-9C97-B4CD311A6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6" t="3101" r="3360"/>
          <a:stretch/>
        </p:blipFill>
        <p:spPr>
          <a:xfrm>
            <a:off x="14181186" y="756854"/>
            <a:ext cx="3538102" cy="4884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8C599C-BB3E-4F85-B9BF-2F2F90029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68430">
            <a:off x="13542258" y="5225671"/>
            <a:ext cx="2974896" cy="396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16472D-A760-4341-BEC5-9BEA777FF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081" y="3829947"/>
            <a:ext cx="3538102" cy="2656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2F949A-62FE-4CBE-AE89-809CFA5A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149"/>
          <a:stretch/>
        </p:blipFill>
        <p:spPr>
          <a:xfrm rot="5400000">
            <a:off x="6337011" y="5684863"/>
            <a:ext cx="3950371" cy="3324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5BF565-EA66-4D8E-8C58-6143C3DA37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27" t="8887" r="10799"/>
          <a:stretch/>
        </p:blipFill>
        <p:spPr>
          <a:xfrm rot="4675063">
            <a:off x="10476006" y="447108"/>
            <a:ext cx="2170763" cy="3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70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003004" y="616059"/>
            <a:ext cx="12203712" cy="8791992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4" name="TextBox 4"/>
          <p:cNvSpPr txBox="1"/>
          <p:nvPr/>
        </p:nvSpPr>
        <p:spPr>
          <a:xfrm>
            <a:off x="169376" y="877425"/>
            <a:ext cx="6070393" cy="7186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97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Grief Toolkit</a:t>
            </a:r>
          </a:p>
          <a:p>
            <a:pPr algn="ctr"/>
            <a:r>
              <a:rPr lang="en-US" sz="4800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 </a:t>
            </a:r>
            <a:endParaRPr lang="en-US" sz="4800" spc="133" dirty="0">
              <a:solidFill>
                <a:srgbClr val="5D7963"/>
              </a:solidFill>
              <a:latin typeface="Aileron Regular Bold"/>
            </a:endParaRPr>
          </a:p>
          <a:p>
            <a:pPr algn="ctr"/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“Talking” Stick/Bear</a:t>
            </a:r>
          </a:p>
          <a:p>
            <a:pPr algn="ctr"/>
            <a:endParaRPr lang="en-US" sz="4800" spc="133" dirty="0">
              <a:solidFill>
                <a:srgbClr val="5D7963"/>
              </a:solidFill>
              <a:latin typeface="Aileron Regular Bold"/>
            </a:endParaRPr>
          </a:p>
          <a:p>
            <a:pPr algn="ctr"/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Breathing Items</a:t>
            </a:r>
          </a:p>
          <a:p>
            <a:pPr algn="ctr"/>
            <a:r>
              <a:rPr lang="en-US" sz="3200" spc="133" dirty="0">
                <a:solidFill>
                  <a:srgbClr val="5D7963"/>
                </a:solidFill>
                <a:latin typeface="Aileron Regular Bold"/>
              </a:rPr>
              <a:t>Tibetan Singing Bowl</a:t>
            </a:r>
          </a:p>
          <a:p>
            <a:pPr algn="ctr"/>
            <a:r>
              <a:rPr lang="en-US" sz="3200" spc="133" dirty="0">
                <a:solidFill>
                  <a:srgbClr val="5D7963"/>
                </a:solidFill>
                <a:latin typeface="Aileron Regular Bold"/>
              </a:rPr>
              <a:t>Chimes</a:t>
            </a:r>
          </a:p>
          <a:p>
            <a:pPr algn="ctr"/>
            <a:r>
              <a:rPr lang="en-US" sz="3200" spc="133" dirty="0">
                <a:solidFill>
                  <a:srgbClr val="5D7963"/>
                </a:solidFill>
                <a:latin typeface="Aileron Regular Bold"/>
              </a:rPr>
              <a:t>Breathing Ball</a:t>
            </a:r>
          </a:p>
          <a:p>
            <a:pPr algn="ctr"/>
            <a:endParaRPr lang="en-US" sz="3200" spc="133" dirty="0">
              <a:solidFill>
                <a:srgbClr val="5D7963"/>
              </a:solidFill>
              <a:latin typeface="Aileron Regular Bold"/>
            </a:endParaRPr>
          </a:p>
          <a:p>
            <a:pPr algn="ctr"/>
            <a:endParaRPr lang="en-US" sz="3200" spc="133" dirty="0">
              <a:solidFill>
                <a:srgbClr val="5D7963"/>
              </a:solidFill>
              <a:latin typeface="Aileron Regular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C33315-3BFD-46C0-B203-33506064D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6927" y="5113083"/>
            <a:ext cx="5465530" cy="4103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C37262-D26F-4FD6-8669-273A68C8E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6927" y="718199"/>
            <a:ext cx="5624348" cy="4222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F92DE9-80EE-4FF0-8AC1-C7CF7FEF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996" y="3009900"/>
            <a:ext cx="4675008" cy="35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61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5789202" y="0"/>
            <a:ext cx="12417514" cy="10287000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4" name="TextBox 4"/>
          <p:cNvSpPr txBox="1"/>
          <p:nvPr/>
        </p:nvSpPr>
        <p:spPr>
          <a:xfrm>
            <a:off x="266536" y="3085888"/>
            <a:ext cx="5347051" cy="4169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spc="133" dirty="0">
                <a:solidFill>
                  <a:schemeClr val="accent2">
                    <a:lumMod val="75000"/>
                  </a:schemeClr>
                </a:solidFill>
                <a:latin typeface="Aileron Regular Bold"/>
              </a:rPr>
              <a:t>Grief Toolkit </a:t>
            </a:r>
            <a:endParaRPr lang="en-US" sz="6600" spc="133" dirty="0">
              <a:solidFill>
                <a:srgbClr val="5D7963"/>
              </a:solidFill>
              <a:latin typeface="Aileron Regular Bold"/>
            </a:endParaRPr>
          </a:p>
          <a:p>
            <a:pPr algn="ctr"/>
            <a:endParaRPr lang="en-US" sz="4800" spc="133" dirty="0">
              <a:solidFill>
                <a:srgbClr val="5D7963"/>
              </a:solidFill>
              <a:latin typeface="Aileron Regular Bold"/>
            </a:endParaRPr>
          </a:p>
          <a:p>
            <a:pPr algn="ctr"/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Bead Sets</a:t>
            </a:r>
          </a:p>
          <a:p>
            <a:pPr algn="ctr"/>
            <a:r>
              <a:rPr lang="en-US" sz="2800" spc="133" dirty="0">
                <a:solidFill>
                  <a:srgbClr val="5D7963"/>
                </a:solidFill>
                <a:latin typeface="Aileron Regular Bold"/>
              </a:rPr>
              <a:t>Memory Bracelets</a:t>
            </a:r>
          </a:p>
          <a:p>
            <a:pPr algn="ctr"/>
            <a:endParaRPr lang="en-US" sz="3200" spc="133" dirty="0">
              <a:solidFill>
                <a:srgbClr val="5D7963"/>
              </a:solidFill>
              <a:latin typeface="Aileron Regular Bold"/>
            </a:endParaRPr>
          </a:p>
          <a:p>
            <a:pPr algn="ctr"/>
            <a:r>
              <a:rPr lang="en-US" sz="4800" spc="133" dirty="0">
                <a:solidFill>
                  <a:srgbClr val="5D7963"/>
                </a:solidFill>
                <a:latin typeface="Aileron Regular Bold"/>
              </a:rPr>
              <a:t>  </a:t>
            </a:r>
            <a:endParaRPr lang="en-US" sz="6697" spc="133" dirty="0">
              <a:solidFill>
                <a:srgbClr val="5D7963"/>
              </a:solidFill>
              <a:latin typeface="Aileron Regular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38C45-431E-427E-8BB7-E8F630A4C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6" t="6709" r="11578" b="14509"/>
          <a:stretch/>
        </p:blipFill>
        <p:spPr>
          <a:xfrm>
            <a:off x="9561430" y="1634606"/>
            <a:ext cx="4806250" cy="3536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436034-45E8-456E-8A86-5670EBB37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680" y="3716996"/>
            <a:ext cx="3287135" cy="2726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5A401D-E359-436E-9F63-08CFCD614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8639" y="5370672"/>
            <a:ext cx="4963079" cy="3358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B08A42-29A9-4F47-803E-9BE65A9B6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576" y="114300"/>
            <a:ext cx="2982957" cy="3262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D6F5AF-CE13-4506-B6E3-0920264384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333"/>
          <a:stretch/>
        </p:blipFill>
        <p:spPr>
          <a:xfrm>
            <a:off x="7263613" y="6362700"/>
            <a:ext cx="4668697" cy="35362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73AE58-42DA-4F37-8149-AA9F0E44A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1088" y="267361"/>
            <a:ext cx="3066555" cy="306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56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0013295" y="0"/>
            <a:ext cx="822791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3528" y="-4572"/>
            <a:ext cx="10013295" cy="2046993"/>
            <a:chOff x="1648799" y="273767"/>
            <a:chExt cx="14091085" cy="2947783"/>
          </a:xfrm>
        </p:grpSpPr>
        <p:sp>
          <p:nvSpPr>
            <p:cNvPr id="4" name="AutoShape 4"/>
            <p:cNvSpPr/>
            <p:nvPr/>
          </p:nvSpPr>
          <p:spPr>
            <a:xfrm>
              <a:off x="1648799" y="273767"/>
              <a:ext cx="14091085" cy="2947783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379528" y="993610"/>
              <a:ext cx="12742670" cy="1462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600" spc="117" dirty="0">
                  <a:solidFill>
                    <a:srgbClr val="FFFFFF"/>
                  </a:solidFill>
                  <a:latin typeface="Aileron Regular Bold"/>
                </a:rPr>
                <a:t>Consultation</a:t>
              </a:r>
              <a:r>
                <a:rPr lang="en-US" sz="3600" spc="117" dirty="0">
                  <a:solidFill>
                    <a:srgbClr val="FFFFFF"/>
                  </a:solidFill>
                  <a:latin typeface="Aileron Regular Bold"/>
                </a:rPr>
                <a:t>  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4800" y="2010835"/>
            <a:ext cx="9708495" cy="11793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lvl="1">
              <a:spcBef>
                <a:spcPct val="0"/>
              </a:spcBef>
            </a:pPr>
            <a:endParaRPr lang="en-US" sz="2400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Call:  Hult Center for Healthy Living</a:t>
            </a:r>
          </a:p>
          <a:p>
            <a:pPr lvl="1"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			(309) 692-6650</a:t>
            </a:r>
          </a:p>
          <a:p>
            <a:pPr lvl="1">
              <a:lnSpc>
                <a:spcPts val="5099"/>
              </a:lnSpc>
              <a:spcBef>
                <a:spcPct val="0"/>
              </a:spcBef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lvl="1"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Available to meet in-person, virtual, by phone </a:t>
            </a:r>
          </a:p>
          <a:p>
            <a:pPr lvl="1"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Answer Questions</a:t>
            </a:r>
          </a:p>
          <a:p>
            <a:pPr lvl="1"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Provide Feedback &amp; Trouble Shoot</a:t>
            </a:r>
          </a:p>
          <a:p>
            <a:pPr lvl="1">
              <a:lnSpc>
                <a:spcPts val="5099"/>
              </a:lnSpc>
              <a:spcBef>
                <a:spcPct val="0"/>
              </a:spcBef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 marL="457200" indent="-457200">
              <a:lnSpc>
                <a:spcPts val="50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399" spc="33" dirty="0">
              <a:solidFill>
                <a:srgbClr val="000000"/>
              </a:solidFill>
              <a:latin typeface="Aileron Regular"/>
            </a:endParaRPr>
          </a:p>
          <a:p>
            <a:pPr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		</a:t>
            </a:r>
          </a:p>
          <a:p>
            <a:pPr>
              <a:lnSpc>
                <a:spcPts val="5099"/>
              </a:lnSpc>
              <a:spcBef>
                <a:spcPct val="0"/>
              </a:spcBef>
            </a:pPr>
            <a:r>
              <a:rPr lang="en-US" sz="3399" spc="33" dirty="0">
                <a:solidFill>
                  <a:srgbClr val="000000"/>
                </a:solidFill>
                <a:latin typeface="Aileron Regular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28261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800" cy="102869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383390" y="-397418"/>
            <a:ext cx="7067795" cy="1955725"/>
            <a:chOff x="0" y="0"/>
            <a:chExt cx="9423726" cy="2607633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423726" cy="2607633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70892" y="608491"/>
              <a:ext cx="8081943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60"/>
                </a:lnSpc>
              </a:pPr>
              <a:r>
                <a:rPr lang="en-US" sz="6800" spc="136" dirty="0">
                  <a:solidFill>
                    <a:srgbClr val="FFFFFF"/>
                  </a:solidFill>
                  <a:latin typeface="Aileron Heavy"/>
                </a:rPr>
                <a:t>References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17287" y="5176195"/>
            <a:ext cx="74472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865710" y="1810952"/>
            <a:ext cx="16230600" cy="9733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The Doughy Center – Child Bereavement. (2022).   https://www.dougy.org</a:t>
            </a:r>
          </a:p>
          <a:p>
            <a:pPr algn="just">
              <a:lnSpc>
                <a:spcPts val="30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spc="20" dirty="0" err="1">
                <a:solidFill>
                  <a:srgbClr val="000000"/>
                </a:solidFill>
                <a:latin typeface="Aileron Regular"/>
              </a:rPr>
              <a:t>Prigerson</a:t>
            </a: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 &amp; </a:t>
            </a:r>
            <a:r>
              <a:rPr lang="en-US" sz="2000" spc="20" dirty="0" err="1">
                <a:solidFill>
                  <a:srgbClr val="000000"/>
                </a:solidFill>
                <a:latin typeface="Aileron Regular"/>
              </a:rPr>
              <a:t>Maciejewski</a:t>
            </a: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. (2018) Grief and acceptance as opposite side of the same coin: setting a research agenda to study peaceful acceptance of loss. The British Journal of Psychiatry.</a:t>
            </a:r>
          </a:p>
          <a:p>
            <a:pPr algn="just">
              <a:lnSpc>
                <a:spcPts val="24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The Therapy Centre. (2022). https://thetherapycentre.ie/william-wordens-four-tasks-of-grief</a:t>
            </a:r>
          </a:p>
          <a:p>
            <a:pPr algn="just">
              <a:lnSpc>
                <a:spcPts val="30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spc="20" dirty="0" err="1">
                <a:solidFill>
                  <a:srgbClr val="000000"/>
                </a:solidFill>
                <a:latin typeface="Aileron Regular"/>
              </a:rPr>
              <a:t>Kubler</a:t>
            </a: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-Ross, Elisabeth. (1969). On Death and Dying </a:t>
            </a:r>
          </a:p>
          <a:p>
            <a:pPr algn="just">
              <a:lnSpc>
                <a:spcPts val="30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Kessler, David. (2019). Finding Meaning, The Sixth Stage of Grief.</a:t>
            </a:r>
          </a:p>
          <a:p>
            <a:pPr algn="just">
              <a:lnSpc>
                <a:spcPts val="30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OUR HOUSE Grief Support Center. (2022).  www.OurHouse-Grief.org</a:t>
            </a:r>
          </a:p>
          <a:p>
            <a:pPr algn="just">
              <a:lnSpc>
                <a:spcPts val="30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O’Brien, </a:t>
            </a:r>
            <a:r>
              <a:rPr lang="en-US" sz="2000" spc="20" dirty="0" err="1">
                <a:solidFill>
                  <a:srgbClr val="000000"/>
                </a:solidFill>
                <a:latin typeface="Aileron Regular"/>
              </a:rPr>
              <a:t>Mauryeen</a:t>
            </a: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. (2000).  New Day Journal</a:t>
            </a:r>
          </a:p>
          <a:p>
            <a:pPr algn="just">
              <a:lnSpc>
                <a:spcPts val="30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Thompson K. ( 2012). Counsellors’ reflections on disenfranchised grief. New Zealand Journal of Counseling. 32(2):54-70.</a:t>
            </a:r>
          </a:p>
          <a:p>
            <a:pPr algn="just">
              <a:lnSpc>
                <a:spcPts val="30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Wolfelt, Alan. (2018).   Understand the Six Needs of Mourning. Frontline Newsletter. </a:t>
            </a:r>
            <a:r>
              <a:rPr lang="en-US" sz="2000" spc="20">
                <a:solidFill>
                  <a:srgbClr val="000000"/>
                </a:solidFill>
                <a:latin typeface="Aileron Regular"/>
              </a:rPr>
              <a:t>Winter 2018.</a:t>
            </a: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just">
              <a:lnSpc>
                <a:spcPts val="30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just">
              <a:lnSpc>
                <a:spcPts val="30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Worden, J. W. (2009). Grief counseling and Grief Therapy: A Handbook for the Mental Health </a:t>
            </a:r>
            <a:r>
              <a:rPr lang="en-US" sz="2000" spc="20" dirty="0" err="1">
                <a:solidFill>
                  <a:srgbClr val="000000"/>
                </a:solidFill>
                <a:latin typeface="Aileron Regular"/>
              </a:rPr>
              <a:t>Practioner</a:t>
            </a:r>
            <a:r>
              <a:rPr lang="en-US" sz="2000" spc="20" dirty="0">
                <a:solidFill>
                  <a:srgbClr val="000000"/>
                </a:solidFill>
                <a:latin typeface="Aileron Regular"/>
              </a:rPr>
              <a:t>, fourth Edition, Springer, N.Y.)</a:t>
            </a:r>
          </a:p>
          <a:p>
            <a:pPr algn="just">
              <a:lnSpc>
                <a:spcPts val="45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2000" spc="20" dirty="0">
              <a:solidFill>
                <a:srgbClr val="000000"/>
              </a:solidFill>
              <a:latin typeface="Aileron Regula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359" y="16769"/>
            <a:ext cx="6835641" cy="102534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946305" y="321958"/>
            <a:ext cx="5808295" cy="5964542"/>
          </a:xfrm>
          <a:prstGeom prst="rect">
            <a:avLst/>
          </a:prstGeom>
          <a:solidFill>
            <a:srgbClr val="5D796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648">
            <a:off x="146809" y="2074456"/>
            <a:ext cx="1520802" cy="1006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34" y="562586"/>
            <a:ext cx="1243602" cy="10607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8628">
            <a:off x="519382" y="3998004"/>
            <a:ext cx="1302504" cy="138635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986009" y="1499932"/>
            <a:ext cx="8587817" cy="693618"/>
            <a:chOff x="-759385" y="1351396"/>
            <a:chExt cx="8807185" cy="924825"/>
          </a:xfrm>
        </p:grpSpPr>
        <p:sp>
          <p:nvSpPr>
            <p:cNvPr id="9" name="TextBox 9"/>
            <p:cNvSpPr txBox="1"/>
            <p:nvPr/>
          </p:nvSpPr>
          <p:spPr>
            <a:xfrm>
              <a:off x="-296580" y="1351396"/>
              <a:ext cx="8344380" cy="864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6000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 Trainings 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759385" y="1450353"/>
              <a:ext cx="8344379" cy="825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endParaRPr lang="en-US" sz="6000" spc="30" dirty="0">
                <a:solidFill>
                  <a:srgbClr val="5D7963"/>
                </a:solidFill>
                <a:latin typeface="Aileron Regular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826755" y="562586"/>
            <a:ext cx="5927845" cy="4585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spc="117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b="1" spc="117" dirty="0">
                <a:solidFill>
                  <a:srgbClr val="FFFFFF"/>
                </a:solidFill>
                <a:latin typeface="Aileron Regular"/>
              </a:rPr>
              <a:t>This training program is designed to provide knowledge and skills for lay people and therapists to facilitate grief </a:t>
            </a:r>
            <a:r>
              <a:rPr lang="en-US" sz="2000" b="1" i="1" spc="117" dirty="0">
                <a:solidFill>
                  <a:srgbClr val="FFFFFF"/>
                </a:solidFill>
                <a:latin typeface="Aileron Regular"/>
              </a:rPr>
              <a:t>support</a:t>
            </a:r>
            <a:r>
              <a:rPr lang="en-US" sz="2000" b="1" spc="117" dirty="0">
                <a:solidFill>
                  <a:srgbClr val="FFFFFF"/>
                </a:solidFill>
                <a:latin typeface="Aileron Regular"/>
              </a:rPr>
              <a:t> groups. </a:t>
            </a:r>
          </a:p>
          <a:p>
            <a:pPr algn="ctr"/>
            <a:endParaRPr lang="en-US" sz="2800" b="1" spc="117" dirty="0">
              <a:solidFill>
                <a:srgbClr val="FFFFFF"/>
              </a:solidFill>
              <a:latin typeface="Aileron Regular"/>
            </a:endParaRPr>
          </a:p>
          <a:p>
            <a:pPr algn="ctr"/>
            <a:r>
              <a:rPr lang="en-US" sz="2000" b="1" spc="117" dirty="0">
                <a:solidFill>
                  <a:srgbClr val="FFFFFF"/>
                </a:solidFill>
                <a:latin typeface="Aileron Regular"/>
              </a:rPr>
              <a:t>Please note: </a:t>
            </a:r>
          </a:p>
          <a:p>
            <a:pPr algn="ctr"/>
            <a:r>
              <a:rPr lang="en-US" sz="2000" b="1" spc="117" dirty="0">
                <a:solidFill>
                  <a:srgbClr val="FFFFFF"/>
                </a:solidFill>
                <a:latin typeface="Aileron Regular"/>
              </a:rPr>
              <a:t>The focus of the program is aimed at facilitation of support groups versus a therapeutic group.</a:t>
            </a:r>
          </a:p>
          <a:p>
            <a:pPr algn="ctr"/>
            <a:endParaRPr lang="en-US" sz="2000" b="1" spc="117" dirty="0">
              <a:solidFill>
                <a:srgbClr val="FFFFFF"/>
              </a:solidFill>
              <a:latin typeface="Aileron Regular"/>
            </a:endParaRPr>
          </a:p>
          <a:p>
            <a:pPr algn="ctr"/>
            <a:r>
              <a:rPr lang="en-US" sz="2000" b="1" spc="117" dirty="0">
                <a:solidFill>
                  <a:srgbClr val="FFFFFF"/>
                </a:solidFill>
                <a:latin typeface="Aileron Regular"/>
              </a:rPr>
              <a:t>  </a:t>
            </a:r>
            <a:br>
              <a:rPr lang="en-US" sz="2000" b="1" spc="117" dirty="0">
                <a:solidFill>
                  <a:srgbClr val="FFFFFF"/>
                </a:solidFill>
                <a:latin typeface="Aileron Regular"/>
              </a:rPr>
            </a:br>
            <a:r>
              <a:rPr lang="en-US" b="1" spc="117" dirty="0">
                <a:latin typeface="Aileron Regular"/>
              </a:rPr>
              <a:t>Licensed professionals may use materials for therapeutic work. </a:t>
            </a: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69F46306-7069-4975-B089-9246BC5EA51F}"/>
              </a:ext>
            </a:extLst>
          </p:cNvPr>
          <p:cNvGrpSpPr/>
          <p:nvPr/>
        </p:nvGrpSpPr>
        <p:grpSpPr>
          <a:xfrm>
            <a:off x="2088925" y="2604503"/>
            <a:ext cx="8270384" cy="2962394"/>
            <a:chOff x="-759385" y="-1787692"/>
            <a:chExt cx="10183219" cy="3949864"/>
          </a:xfrm>
        </p:grpSpPr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484FB90B-B002-464D-BEB5-8C9FB461B693}"/>
                </a:ext>
              </a:extLst>
            </p:cNvPr>
            <p:cNvSpPr txBox="1"/>
            <p:nvPr/>
          </p:nvSpPr>
          <p:spPr>
            <a:xfrm>
              <a:off x="1079455" y="-1787692"/>
              <a:ext cx="8344379" cy="1477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6000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Curriculum</a:t>
              </a:r>
              <a:r>
                <a:rPr lang="en-US" sz="7200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 </a:t>
              </a:r>
              <a:r>
                <a:rPr lang="en-US" sz="3499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 </a:t>
              </a: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11A88272-9940-4346-AAAD-097D72917584}"/>
                </a:ext>
              </a:extLst>
            </p:cNvPr>
            <p:cNvSpPr txBox="1"/>
            <p:nvPr/>
          </p:nvSpPr>
          <p:spPr>
            <a:xfrm>
              <a:off x="-759385" y="1450353"/>
              <a:ext cx="8344379" cy="711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endParaRPr lang="en-US" sz="3099" spc="30" dirty="0">
                <a:solidFill>
                  <a:srgbClr val="5D7963"/>
                </a:solidFill>
                <a:latin typeface="Aileron Regular"/>
              </a:endParaRPr>
            </a:p>
          </p:txBody>
        </p:sp>
      </p:grpSp>
      <p:grpSp>
        <p:nvGrpSpPr>
          <p:cNvPr id="24" name="Group 8">
            <a:extLst>
              <a:ext uri="{FF2B5EF4-FFF2-40B4-BE49-F238E27FC236}">
                <a16:creationId xmlns:a16="http://schemas.microsoft.com/office/drawing/2014/main" id="{3AA44890-9F54-4697-AAA4-54CE3C6F627F}"/>
              </a:ext>
            </a:extLst>
          </p:cNvPr>
          <p:cNvGrpSpPr/>
          <p:nvPr/>
        </p:nvGrpSpPr>
        <p:grpSpPr>
          <a:xfrm>
            <a:off x="3207113" y="3038324"/>
            <a:ext cx="7303412" cy="1980126"/>
            <a:chOff x="-759385" y="1450353"/>
            <a:chExt cx="8992599" cy="2640171"/>
          </a:xfrm>
        </p:grpSpPr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F04524FC-A7C9-4C9A-A26E-078A48D5AD39}"/>
                </a:ext>
              </a:extLst>
            </p:cNvPr>
            <p:cNvSpPr txBox="1"/>
            <p:nvPr/>
          </p:nvSpPr>
          <p:spPr>
            <a:xfrm>
              <a:off x="-111165" y="3226184"/>
              <a:ext cx="8344379" cy="864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6000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Resources</a:t>
              </a:r>
              <a:r>
                <a:rPr lang="en-US" sz="3499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 </a:t>
              </a:r>
            </a:p>
          </p:txBody>
        </p:sp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718B46A2-571A-4443-9EC9-5C950A7D6207}"/>
                </a:ext>
              </a:extLst>
            </p:cNvPr>
            <p:cNvSpPr txBox="1"/>
            <p:nvPr/>
          </p:nvSpPr>
          <p:spPr>
            <a:xfrm>
              <a:off x="-759385" y="1450353"/>
              <a:ext cx="8344379" cy="711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endParaRPr lang="en-US" sz="3099" spc="30" dirty="0">
                <a:solidFill>
                  <a:srgbClr val="5D7963"/>
                </a:solidFill>
                <a:latin typeface="Aileron Regular"/>
              </a:endParaRP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43BACCC8-7A34-4DED-AAA0-010776B36A4F}"/>
              </a:ext>
            </a:extLst>
          </p:cNvPr>
          <p:cNvGrpSpPr/>
          <p:nvPr/>
        </p:nvGrpSpPr>
        <p:grpSpPr>
          <a:xfrm>
            <a:off x="3017324" y="2272278"/>
            <a:ext cx="6966745" cy="5442482"/>
            <a:chOff x="-759385" y="1450353"/>
            <a:chExt cx="8578064" cy="7256651"/>
          </a:xfrm>
        </p:grpSpPr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9B409A16-F6C1-4F18-9292-17CE3E7B15B3}"/>
                </a:ext>
              </a:extLst>
            </p:cNvPr>
            <p:cNvSpPr txBox="1"/>
            <p:nvPr/>
          </p:nvSpPr>
          <p:spPr>
            <a:xfrm>
              <a:off x="-525700" y="7842664"/>
              <a:ext cx="8344379" cy="8643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6000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Clinical Support 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80DCAD47-149F-421D-BB04-420D5822F9FE}"/>
                </a:ext>
              </a:extLst>
            </p:cNvPr>
            <p:cNvSpPr txBox="1"/>
            <p:nvPr/>
          </p:nvSpPr>
          <p:spPr>
            <a:xfrm>
              <a:off x="-759385" y="1450353"/>
              <a:ext cx="8344379" cy="711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endParaRPr lang="en-US" sz="3099" spc="30" dirty="0">
                <a:solidFill>
                  <a:srgbClr val="5D7963"/>
                </a:solidFill>
                <a:latin typeface="Aileron Regular"/>
              </a:endParaRPr>
            </a:p>
          </p:txBody>
        </p:sp>
      </p:grpSp>
      <p:pic>
        <p:nvPicPr>
          <p:cNvPr id="30" name="Picture 6">
            <a:extLst>
              <a:ext uri="{FF2B5EF4-FFF2-40B4-BE49-F238E27FC236}">
                <a16:creationId xmlns:a16="http://schemas.microsoft.com/office/drawing/2014/main" id="{913C19FD-DDDF-45A0-8A97-4EF88555E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8628">
            <a:off x="2555860" y="7953526"/>
            <a:ext cx="1302504" cy="1386352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11A72BD0-96C8-47E4-88B2-E5791FD04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7" y="5497576"/>
            <a:ext cx="1243602" cy="1060778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39D70CEC-7BE3-4C8C-B14D-827658569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648">
            <a:off x="397762" y="6999568"/>
            <a:ext cx="1520802" cy="1006739"/>
          </a:xfrm>
          <a:prstGeom prst="rect">
            <a:avLst/>
          </a:prstGeom>
        </p:spPr>
      </p:pic>
      <p:grpSp>
        <p:nvGrpSpPr>
          <p:cNvPr id="34" name="Group 8">
            <a:extLst>
              <a:ext uri="{FF2B5EF4-FFF2-40B4-BE49-F238E27FC236}">
                <a16:creationId xmlns:a16="http://schemas.microsoft.com/office/drawing/2014/main" id="{7F22C550-4882-45D9-9EC9-AE9763506DC6}"/>
              </a:ext>
            </a:extLst>
          </p:cNvPr>
          <p:cNvGrpSpPr/>
          <p:nvPr/>
        </p:nvGrpSpPr>
        <p:grpSpPr>
          <a:xfrm>
            <a:off x="3066473" y="5268550"/>
            <a:ext cx="7311886" cy="946881"/>
            <a:chOff x="-866162" y="852469"/>
            <a:chExt cx="9003033" cy="1262510"/>
          </a:xfrm>
        </p:grpSpPr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BAE6D83D-0B47-4BFE-91AE-9D8761999698}"/>
                </a:ext>
              </a:extLst>
            </p:cNvPr>
            <p:cNvSpPr txBox="1"/>
            <p:nvPr/>
          </p:nvSpPr>
          <p:spPr>
            <a:xfrm>
              <a:off x="-207508" y="1250639"/>
              <a:ext cx="8344379" cy="864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6000" spc="444" dirty="0">
                  <a:solidFill>
                    <a:schemeClr val="accent2">
                      <a:lumMod val="75000"/>
                    </a:schemeClr>
                  </a:solidFill>
                  <a:latin typeface="Aileron Regular Bold"/>
                </a:rPr>
                <a:t>Grief Toolkit </a:t>
              </a:r>
            </a:p>
          </p:txBody>
        </p:sp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C0370248-C44A-4F67-9039-265D01A86C5D}"/>
                </a:ext>
              </a:extLst>
            </p:cNvPr>
            <p:cNvSpPr txBox="1"/>
            <p:nvPr/>
          </p:nvSpPr>
          <p:spPr>
            <a:xfrm>
              <a:off x="-866162" y="852469"/>
              <a:ext cx="8344379" cy="711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endParaRPr lang="en-US" sz="3099" spc="30" dirty="0">
                <a:solidFill>
                  <a:srgbClr val="5D7963"/>
                </a:solidFill>
                <a:latin typeface="Aileron Regular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914400" y="-607095"/>
            <a:ext cx="12453294" cy="896902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17822" y="-607095"/>
            <a:ext cx="8070178" cy="3772295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5" name="TextBox 5"/>
          <p:cNvSpPr txBox="1"/>
          <p:nvPr/>
        </p:nvSpPr>
        <p:spPr>
          <a:xfrm>
            <a:off x="11110344" y="0"/>
            <a:ext cx="6285133" cy="211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5"/>
              </a:lnSpc>
            </a:pPr>
            <a:r>
              <a:rPr lang="en-US" sz="4000" spc="315" dirty="0">
                <a:solidFill>
                  <a:srgbClr val="FFFFFF"/>
                </a:solidFill>
                <a:latin typeface="Aileron Heavy"/>
              </a:rPr>
              <a:t>Virtual E-Learning Platform</a:t>
            </a:r>
          </a:p>
          <a:p>
            <a:pPr algn="ctr">
              <a:lnSpc>
                <a:spcPts val="5525"/>
              </a:lnSpc>
            </a:pPr>
            <a:r>
              <a:rPr lang="en-US" sz="4400" spc="315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6000" spc="315" dirty="0">
                <a:latin typeface="Aileron Heavy"/>
              </a:rPr>
              <a:t>Resources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2115800" y="2476500"/>
            <a:ext cx="19404490" cy="13528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5400" spc="88" dirty="0">
                <a:latin typeface="Aileron Heavy"/>
              </a:rPr>
              <a:t>									</a:t>
            </a:r>
          </a:p>
          <a:p>
            <a:pPr>
              <a:lnSpc>
                <a:spcPts val="5280"/>
              </a:lnSpc>
            </a:pPr>
            <a:endParaRPr lang="en-US" sz="5400" spc="88" dirty="0">
              <a:latin typeface="Aileron Heavy"/>
            </a:endParaRPr>
          </a:p>
          <a:p>
            <a:pPr>
              <a:lnSpc>
                <a:spcPts val="5280"/>
              </a:lnSpc>
            </a:pPr>
            <a:endParaRPr lang="en-US" sz="5400" spc="88" dirty="0">
              <a:latin typeface="Aileron Heavy"/>
            </a:endParaRPr>
          </a:p>
          <a:p>
            <a:pPr>
              <a:lnSpc>
                <a:spcPts val="5280"/>
              </a:lnSpc>
            </a:pPr>
            <a:r>
              <a:rPr lang="en-US" sz="8000" spc="88" dirty="0">
                <a:latin typeface="Aileron Heavy"/>
              </a:rPr>
              <a:t>Handouts                                              							</a:t>
            </a:r>
          </a:p>
          <a:p>
            <a:pPr>
              <a:lnSpc>
                <a:spcPts val="5280"/>
              </a:lnSpc>
            </a:pPr>
            <a:r>
              <a:rPr lang="en-US" sz="8000" spc="88" dirty="0">
                <a:latin typeface="Aileron Heavy"/>
              </a:rPr>
              <a:t>Websites                	</a:t>
            </a:r>
          </a:p>
          <a:p>
            <a:pPr>
              <a:lnSpc>
                <a:spcPts val="5280"/>
              </a:lnSpc>
            </a:pPr>
            <a:endParaRPr lang="en-US" sz="8000" spc="88" dirty="0">
              <a:latin typeface="Aileron Heavy"/>
            </a:endParaRPr>
          </a:p>
          <a:p>
            <a:pPr>
              <a:lnSpc>
                <a:spcPts val="5280"/>
              </a:lnSpc>
            </a:pPr>
            <a:r>
              <a:rPr lang="en-US" sz="8000" spc="88" dirty="0">
                <a:latin typeface="Aileron Heavy"/>
              </a:rPr>
              <a:t>Book List				</a:t>
            </a:r>
          </a:p>
          <a:p>
            <a:pPr>
              <a:lnSpc>
                <a:spcPts val="5280"/>
              </a:lnSpc>
            </a:pPr>
            <a:endParaRPr lang="en-US" sz="8000" spc="88" dirty="0">
              <a:latin typeface="Aileron Heavy"/>
            </a:endParaRPr>
          </a:p>
          <a:p>
            <a:pPr>
              <a:lnSpc>
                <a:spcPts val="5280"/>
              </a:lnSpc>
            </a:pPr>
            <a:endParaRPr lang="en-US" sz="4400" spc="88" dirty="0">
              <a:latin typeface="Aileron Heavy"/>
            </a:endParaRPr>
          </a:p>
          <a:p>
            <a:pPr>
              <a:lnSpc>
                <a:spcPts val="5280"/>
              </a:lnSpc>
            </a:pPr>
            <a:endParaRPr lang="en-US" sz="4400" spc="88" dirty="0">
              <a:latin typeface="Aileron Heavy"/>
            </a:endParaRPr>
          </a:p>
          <a:p>
            <a:pPr>
              <a:lnSpc>
                <a:spcPts val="5280"/>
              </a:lnSpc>
            </a:pPr>
            <a:endParaRPr lang="en-US" sz="3600" spc="88" dirty="0">
              <a:latin typeface="Aileron Heavy"/>
            </a:endParaRPr>
          </a:p>
          <a:p>
            <a:pPr>
              <a:lnSpc>
                <a:spcPts val="5280"/>
              </a:lnSpc>
            </a:pPr>
            <a:r>
              <a:rPr lang="en-US" sz="3600" spc="88" dirty="0">
                <a:latin typeface="Aileron Heavy"/>
              </a:rPr>
              <a:t> </a:t>
            </a:r>
          </a:p>
          <a:p>
            <a:pPr>
              <a:lnSpc>
                <a:spcPts val="5280"/>
              </a:lnSpc>
            </a:pPr>
            <a:endParaRPr lang="en-US" sz="3600" spc="88" dirty="0">
              <a:solidFill>
                <a:srgbClr val="5D7963"/>
              </a:solidFill>
              <a:latin typeface="Aileron Heavy"/>
            </a:endParaRPr>
          </a:p>
          <a:p>
            <a:pPr>
              <a:lnSpc>
                <a:spcPts val="5280"/>
              </a:lnSpc>
            </a:pPr>
            <a:endParaRPr lang="en-US" sz="3600" spc="78" dirty="0">
              <a:latin typeface="Aileron Heavy"/>
            </a:endParaRPr>
          </a:p>
          <a:p>
            <a:pPr algn="ctr">
              <a:lnSpc>
                <a:spcPts val="5280"/>
              </a:lnSpc>
            </a:pPr>
            <a:endParaRPr lang="en-US" sz="3600" spc="78" dirty="0">
              <a:solidFill>
                <a:srgbClr val="5D7963"/>
              </a:solidFill>
              <a:latin typeface="Aileron Heavy"/>
            </a:endParaRPr>
          </a:p>
          <a:p>
            <a:pPr algn="ctr">
              <a:lnSpc>
                <a:spcPts val="5280"/>
              </a:lnSpc>
            </a:pPr>
            <a:endParaRPr lang="en-US" sz="4000" spc="78" dirty="0">
              <a:solidFill>
                <a:srgbClr val="5D7963"/>
              </a:solidFill>
              <a:latin typeface="Aileron Heavy"/>
            </a:endParaRPr>
          </a:p>
          <a:p>
            <a:pPr algn="ctr">
              <a:lnSpc>
                <a:spcPts val="5280"/>
              </a:lnSpc>
            </a:pPr>
            <a:endParaRPr lang="en-US" sz="4000" spc="78" dirty="0">
              <a:solidFill>
                <a:srgbClr val="5D7963"/>
              </a:solidFill>
              <a:latin typeface="Aileron Heavy"/>
            </a:endParaRPr>
          </a:p>
          <a:p>
            <a:pPr>
              <a:lnSpc>
                <a:spcPts val="5280"/>
              </a:lnSpc>
            </a:pPr>
            <a:endParaRPr lang="en-US" sz="3900" spc="78" dirty="0">
              <a:solidFill>
                <a:srgbClr val="5D7963"/>
              </a:solidFill>
              <a:latin typeface="Aileron Heavy"/>
            </a:endParaRPr>
          </a:p>
          <a:p>
            <a:pPr>
              <a:lnSpc>
                <a:spcPts val="5160"/>
              </a:lnSpc>
            </a:pPr>
            <a:endParaRPr lang="en-US" sz="3900" spc="78" dirty="0">
              <a:solidFill>
                <a:srgbClr val="5D7963"/>
              </a:solidFill>
              <a:latin typeface="Aileron Heavy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4D4BCB1-7E6E-40C2-A9BC-8A75581515B3}"/>
              </a:ext>
            </a:extLst>
          </p:cNvPr>
          <p:cNvSpPr txBox="1"/>
          <p:nvPr/>
        </p:nvSpPr>
        <p:spPr>
          <a:xfrm>
            <a:off x="990600" y="8613457"/>
            <a:ext cx="81534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spc="37" dirty="0">
                <a:latin typeface="Aileron Regular"/>
              </a:rPr>
              <a:t>Updates will be sent out as more materials are added to the platform  </a:t>
            </a:r>
          </a:p>
        </p:txBody>
      </p:sp>
    </p:spTree>
    <p:extLst>
      <p:ext uri="{BB962C8B-B14F-4D97-AF65-F5344CB8AC3E}">
        <p14:creationId xmlns:p14="http://schemas.microsoft.com/office/powerpoint/2010/main" val="2304360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7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78192" y="0"/>
            <a:ext cx="1080980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7772400" y="571500"/>
            <a:ext cx="9521430" cy="259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9"/>
              </a:lnSpc>
            </a:pPr>
            <a:r>
              <a:rPr lang="en-US" sz="3415" spc="126" dirty="0">
                <a:solidFill>
                  <a:srgbClr val="5D7963"/>
                </a:solidFill>
                <a:latin typeface="Aileron Regular"/>
              </a:rPr>
              <a:t>  </a:t>
            </a:r>
          </a:p>
          <a:p>
            <a:pPr>
              <a:lnSpc>
                <a:spcPts val="4099"/>
              </a:lnSpc>
            </a:pPr>
            <a:endParaRPr lang="en-US" sz="3415" spc="126" dirty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4099"/>
              </a:lnSpc>
            </a:pPr>
            <a:endParaRPr lang="en-US" sz="3415" spc="126" dirty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4099"/>
              </a:lnSpc>
            </a:pPr>
            <a:endParaRPr lang="en-US" sz="3415" spc="126" dirty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4099"/>
              </a:lnSpc>
            </a:pPr>
            <a:r>
              <a:rPr lang="en-US" sz="3415" spc="126" dirty="0">
                <a:solidFill>
                  <a:srgbClr val="5D7963"/>
                </a:solidFill>
                <a:latin typeface="Aileron Regular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58876" b="36096"/>
          <a:stretch>
            <a:fillRect/>
          </a:stretch>
        </p:blipFill>
        <p:spPr>
          <a:xfrm>
            <a:off x="0" y="0"/>
            <a:ext cx="18288000" cy="3429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65320" y="2247900"/>
            <a:ext cx="6089253" cy="5855069"/>
            <a:chOff x="-700294" y="941347"/>
            <a:chExt cx="8119004" cy="7806759"/>
          </a:xfrm>
        </p:grpSpPr>
        <p:sp>
          <p:nvSpPr>
            <p:cNvPr id="7" name="TextBox 7"/>
            <p:cNvSpPr txBox="1"/>
            <p:nvPr/>
          </p:nvSpPr>
          <p:spPr>
            <a:xfrm>
              <a:off x="-261110" y="941347"/>
              <a:ext cx="7679820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160" dirty="0">
                  <a:latin typeface="Aileron Heavy Bold"/>
                </a:rPr>
                <a:t>Trainings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700294" y="3977056"/>
              <a:ext cx="7679820" cy="477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99"/>
                </a:lnSpc>
              </a:pPr>
              <a:endParaRPr lang="en-US" sz="3799" spc="37" dirty="0">
                <a:solidFill>
                  <a:srgbClr val="FFFFFF"/>
                </a:solidFill>
                <a:latin typeface="Aileron Regular"/>
              </a:endParaRPr>
            </a:p>
            <a:p>
              <a:pPr algn="ctr">
                <a:lnSpc>
                  <a:spcPts val="5699"/>
                </a:lnSpc>
              </a:pPr>
              <a:r>
                <a:rPr lang="en-US" sz="3600" b="1" spc="37" dirty="0">
                  <a:solidFill>
                    <a:srgbClr val="FFFFFF"/>
                  </a:solidFill>
                  <a:latin typeface="Aileron Regular"/>
                </a:rPr>
                <a:t>Access through</a:t>
              </a:r>
            </a:p>
            <a:p>
              <a:pPr algn="ctr">
                <a:lnSpc>
                  <a:spcPts val="5699"/>
                </a:lnSpc>
              </a:pPr>
              <a:r>
                <a:rPr lang="en-US" sz="3600" b="1" spc="37" dirty="0">
                  <a:solidFill>
                    <a:srgbClr val="FFFFFF"/>
                  </a:solidFill>
                  <a:latin typeface="Aileron Regular"/>
                </a:rPr>
                <a:t> </a:t>
              </a:r>
              <a:r>
                <a:rPr lang="en-US" sz="4400" b="1" spc="37" dirty="0">
                  <a:latin typeface="Aileron Regular"/>
                </a:rPr>
                <a:t>QR Code</a:t>
              </a:r>
            </a:p>
            <a:p>
              <a:pPr algn="ctr">
                <a:lnSpc>
                  <a:spcPts val="5699"/>
                </a:lnSpc>
              </a:pPr>
              <a:r>
                <a:rPr lang="en-US" sz="3600" b="1" spc="37" dirty="0">
                  <a:solidFill>
                    <a:srgbClr val="FFFFFF"/>
                  </a:solidFill>
                  <a:latin typeface="Aileron Regular"/>
                </a:rPr>
                <a:t> Hult’s Virtual E-Learning Platform </a:t>
              </a:r>
            </a:p>
          </p:txBody>
        </p:sp>
      </p:grpSp>
      <p:sp>
        <p:nvSpPr>
          <p:cNvPr id="13" name="AutoShape 4">
            <a:extLst>
              <a:ext uri="{FF2B5EF4-FFF2-40B4-BE49-F238E27FC236}">
                <a16:creationId xmlns:a16="http://schemas.microsoft.com/office/drawing/2014/main" id="{59F32B83-7550-4034-BDAA-0D0923F04381}"/>
              </a:ext>
            </a:extLst>
          </p:cNvPr>
          <p:cNvSpPr/>
          <p:nvPr/>
        </p:nvSpPr>
        <p:spPr>
          <a:xfrm>
            <a:off x="6454573" y="252069"/>
            <a:ext cx="11833427" cy="10080163"/>
          </a:xfrm>
          <a:prstGeom prst="rect">
            <a:avLst/>
          </a:prstGeom>
          <a:solidFill>
            <a:srgbClr val="5D7963"/>
          </a:solid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08E64-3110-4A57-836B-FAC6ED6E8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663" y="2044055"/>
            <a:ext cx="4649167" cy="61988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110805-ADE7-421E-A418-447088C46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 bwMode="auto">
          <a:xfrm>
            <a:off x="6819416" y="388133"/>
            <a:ext cx="4649167" cy="98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735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7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62750" y="-48768"/>
            <a:ext cx="1152525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7772400" y="571500"/>
            <a:ext cx="9521430" cy="259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9"/>
              </a:lnSpc>
            </a:pPr>
            <a:r>
              <a:rPr lang="en-US" sz="3415" spc="126" dirty="0">
                <a:solidFill>
                  <a:srgbClr val="5D7963"/>
                </a:solidFill>
                <a:latin typeface="Aileron Regular"/>
              </a:rPr>
              <a:t>  </a:t>
            </a:r>
          </a:p>
          <a:p>
            <a:pPr>
              <a:lnSpc>
                <a:spcPts val="4099"/>
              </a:lnSpc>
            </a:pPr>
            <a:endParaRPr lang="en-US" sz="3415" spc="126" dirty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4099"/>
              </a:lnSpc>
            </a:pPr>
            <a:endParaRPr lang="en-US" sz="3415" spc="126" dirty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4099"/>
              </a:lnSpc>
            </a:pPr>
            <a:endParaRPr lang="en-US" sz="3415" spc="126" dirty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4099"/>
              </a:lnSpc>
            </a:pPr>
            <a:r>
              <a:rPr lang="en-US" sz="3415" spc="126" dirty="0">
                <a:solidFill>
                  <a:srgbClr val="5D7963"/>
                </a:solidFill>
                <a:latin typeface="Aileron Regular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58876" b="36096"/>
          <a:stretch>
            <a:fillRect/>
          </a:stretch>
        </p:blipFill>
        <p:spPr>
          <a:xfrm>
            <a:off x="0" y="0"/>
            <a:ext cx="18288000" cy="3429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66283" y="2705100"/>
            <a:ext cx="5956621" cy="5178486"/>
            <a:chOff x="-719589" y="1449347"/>
            <a:chExt cx="7942161" cy="6904650"/>
          </a:xfrm>
        </p:grpSpPr>
        <p:sp>
          <p:nvSpPr>
            <p:cNvPr id="7" name="TextBox 7"/>
            <p:cNvSpPr txBox="1"/>
            <p:nvPr/>
          </p:nvSpPr>
          <p:spPr>
            <a:xfrm>
              <a:off x="-457248" y="1449347"/>
              <a:ext cx="7679820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160" dirty="0">
                  <a:latin typeface="Aileron Heavy Bold"/>
                </a:rPr>
                <a:t>Trainings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719589" y="3582947"/>
              <a:ext cx="7679820" cy="477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99"/>
                </a:lnSpc>
              </a:pPr>
              <a:endParaRPr lang="en-US" sz="3799" spc="37" dirty="0">
                <a:solidFill>
                  <a:srgbClr val="FFFFFF"/>
                </a:solidFill>
                <a:latin typeface="Aileron Regular"/>
              </a:endParaRPr>
            </a:p>
            <a:p>
              <a:pPr algn="ctr">
                <a:lnSpc>
                  <a:spcPts val="5699"/>
                </a:lnSpc>
              </a:pPr>
              <a:r>
                <a:rPr lang="en-US" sz="3600" b="1" spc="37" dirty="0">
                  <a:solidFill>
                    <a:srgbClr val="FFFFFF"/>
                  </a:solidFill>
                  <a:latin typeface="Aileron Regular"/>
                </a:rPr>
                <a:t>Access through</a:t>
              </a:r>
            </a:p>
            <a:p>
              <a:pPr algn="ctr">
                <a:lnSpc>
                  <a:spcPts val="5699"/>
                </a:lnSpc>
              </a:pPr>
              <a:r>
                <a:rPr lang="en-US" sz="3200" b="1" spc="37" dirty="0">
                  <a:latin typeface="Aileron Regular"/>
                </a:rPr>
                <a:t>www.hulthealthy.org/grief</a:t>
              </a:r>
            </a:p>
            <a:p>
              <a:pPr algn="ctr">
                <a:lnSpc>
                  <a:spcPts val="5699"/>
                </a:lnSpc>
              </a:pPr>
              <a:r>
                <a:rPr lang="en-US" sz="3600" b="1" spc="37" dirty="0">
                  <a:solidFill>
                    <a:srgbClr val="FFFFFF"/>
                  </a:solidFill>
                  <a:latin typeface="Aileron Regular"/>
                </a:rPr>
                <a:t> Hult’s Virtual E-Learning Platform </a:t>
              </a:r>
            </a:p>
          </p:txBody>
        </p:sp>
      </p:grpSp>
      <p:sp>
        <p:nvSpPr>
          <p:cNvPr id="13" name="AutoShape 4">
            <a:extLst>
              <a:ext uri="{FF2B5EF4-FFF2-40B4-BE49-F238E27FC236}">
                <a16:creationId xmlns:a16="http://schemas.microsoft.com/office/drawing/2014/main" id="{59F32B83-7550-4034-BDAA-0D0923F04381}"/>
              </a:ext>
            </a:extLst>
          </p:cNvPr>
          <p:cNvSpPr/>
          <p:nvPr/>
        </p:nvSpPr>
        <p:spPr>
          <a:xfrm>
            <a:off x="6454573" y="2560112"/>
            <a:ext cx="11833427" cy="2754838"/>
          </a:xfrm>
          <a:prstGeom prst="rect">
            <a:avLst/>
          </a:prstGeom>
          <a:solidFill>
            <a:srgbClr val="5D7963"/>
          </a:solid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2CAA8D-8F57-41AD-85EC-6C1A43196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430" y="344424"/>
            <a:ext cx="12360566" cy="99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3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7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96200" y="-557994"/>
            <a:ext cx="1051560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7772400" y="571500"/>
            <a:ext cx="9521430" cy="259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9"/>
              </a:lnSpc>
            </a:pPr>
            <a:r>
              <a:rPr lang="en-US" sz="3415" spc="126" dirty="0">
                <a:solidFill>
                  <a:srgbClr val="5D7963"/>
                </a:solidFill>
                <a:latin typeface="Aileron Regular"/>
              </a:rPr>
              <a:t>  </a:t>
            </a:r>
          </a:p>
          <a:p>
            <a:pPr>
              <a:lnSpc>
                <a:spcPts val="4099"/>
              </a:lnSpc>
            </a:pPr>
            <a:endParaRPr lang="en-US" sz="3415" spc="126" dirty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4099"/>
              </a:lnSpc>
            </a:pPr>
            <a:endParaRPr lang="en-US" sz="3415" spc="126" dirty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4099"/>
              </a:lnSpc>
            </a:pPr>
            <a:endParaRPr lang="en-US" sz="3415" spc="126" dirty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4099"/>
              </a:lnSpc>
            </a:pPr>
            <a:r>
              <a:rPr lang="en-US" sz="3415" spc="126" dirty="0">
                <a:solidFill>
                  <a:srgbClr val="5D7963"/>
                </a:solidFill>
                <a:latin typeface="Aileron Regular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58876" b="36096"/>
          <a:stretch>
            <a:fillRect/>
          </a:stretch>
        </p:blipFill>
        <p:spPr>
          <a:xfrm>
            <a:off x="0" y="0"/>
            <a:ext cx="18288000" cy="3429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03204" y="1098881"/>
            <a:ext cx="6428262" cy="8466665"/>
            <a:chOff x="-1594591" y="424482"/>
            <a:chExt cx="8571015" cy="11288886"/>
          </a:xfrm>
        </p:grpSpPr>
        <p:sp>
          <p:nvSpPr>
            <p:cNvPr id="7" name="TextBox 7"/>
            <p:cNvSpPr txBox="1"/>
            <p:nvPr/>
          </p:nvSpPr>
          <p:spPr>
            <a:xfrm>
              <a:off x="-703396" y="424482"/>
              <a:ext cx="7679820" cy="2954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7200" spc="160" dirty="0">
                  <a:latin typeface="Aileron Heavy Bold"/>
                </a:rPr>
                <a:t>Current</a:t>
              </a:r>
            </a:p>
            <a:p>
              <a:pPr algn="ctr"/>
              <a:r>
                <a:rPr lang="en-US" sz="7200" spc="160" dirty="0">
                  <a:latin typeface="Aileron Heavy Bold"/>
                </a:rPr>
                <a:t>Trainings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594591" y="10400188"/>
              <a:ext cx="8386389" cy="1313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spc="37" dirty="0">
                  <a:solidFill>
                    <a:srgbClr val="FFFFFF"/>
                  </a:solidFill>
                  <a:latin typeface="Aileron Regular"/>
                </a:rPr>
                <a:t>Will be added to the learning platform in the 2023 grant cycle </a:t>
              </a:r>
            </a:p>
          </p:txBody>
        </p:sp>
      </p:grpSp>
      <p:sp>
        <p:nvSpPr>
          <p:cNvPr id="9" name="TextBox 6">
            <a:extLst>
              <a:ext uri="{FF2B5EF4-FFF2-40B4-BE49-F238E27FC236}">
                <a16:creationId xmlns:a16="http://schemas.microsoft.com/office/drawing/2014/main" id="{492EEFB9-7267-406D-BA95-B2E84B4AAE53}"/>
              </a:ext>
            </a:extLst>
          </p:cNvPr>
          <p:cNvSpPr txBox="1"/>
          <p:nvPr/>
        </p:nvSpPr>
        <p:spPr>
          <a:xfrm>
            <a:off x="8361541" y="4756956"/>
            <a:ext cx="12034516" cy="591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spc="38" dirty="0">
                <a:solidFill>
                  <a:srgbClr val="000000"/>
                </a:solidFill>
                <a:latin typeface="Aileron Regular"/>
              </a:rPr>
              <a:t>Types of Grief</a:t>
            </a:r>
          </a:p>
          <a:p>
            <a:pPr marL="571500" indent="-5715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spc="38" dirty="0">
                <a:solidFill>
                  <a:srgbClr val="000000"/>
                </a:solidFill>
                <a:latin typeface="Aileron Regular"/>
              </a:rPr>
              <a:t>Grief &amp; Mourning 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 spc="38" dirty="0">
                <a:solidFill>
                  <a:srgbClr val="000000"/>
                </a:solidFill>
                <a:latin typeface="Aileron Regular"/>
              </a:rPr>
              <a:t>Support Group’s 5 Developmental Stages, managing</a:t>
            </a:r>
          </a:p>
          <a:p>
            <a:pPr>
              <a:spcBef>
                <a:spcPct val="0"/>
              </a:spcBef>
            </a:pPr>
            <a:r>
              <a:rPr lang="en-US" sz="2800" b="1" spc="38" dirty="0">
                <a:solidFill>
                  <a:srgbClr val="000000"/>
                </a:solidFill>
                <a:latin typeface="Aileron Regular"/>
              </a:rPr>
              <a:t>       group dynamics – personalities – red flags</a:t>
            </a:r>
          </a:p>
          <a:p>
            <a:pPr marL="571500" indent="-5715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spc="38" dirty="0">
                <a:solidFill>
                  <a:srgbClr val="000000"/>
                </a:solidFill>
                <a:latin typeface="Aileron Regular"/>
              </a:rPr>
              <a:t>Understanding Grief &amp; Misconceptions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spc="38" dirty="0">
                <a:solidFill>
                  <a:srgbClr val="000000"/>
                </a:solidFill>
                <a:latin typeface="Aileron Regular"/>
              </a:rPr>
              <a:t>Special topics </a:t>
            </a:r>
            <a:r>
              <a:rPr lang="en-US" sz="2800" b="1" spc="38" dirty="0">
                <a:solidFill>
                  <a:srgbClr val="000000"/>
                </a:solidFill>
                <a:latin typeface="Aileron Regular"/>
              </a:rPr>
              <a:t>– student death </a:t>
            </a:r>
          </a:p>
          <a:p>
            <a:pPr lvl="7">
              <a:spcBef>
                <a:spcPct val="0"/>
              </a:spcBef>
            </a:pPr>
            <a:r>
              <a:rPr lang="en-US" sz="2800" b="1" spc="38" dirty="0">
                <a:solidFill>
                  <a:srgbClr val="000000"/>
                </a:solidFill>
                <a:latin typeface="Aileron Regular"/>
              </a:rPr>
              <a:t>   -  suicide best practices</a:t>
            </a:r>
          </a:p>
          <a:p>
            <a:pPr marL="457200" indent="-4572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spc="38" dirty="0">
                <a:solidFill>
                  <a:srgbClr val="000000"/>
                </a:solidFill>
                <a:latin typeface="Aileron Regular"/>
              </a:rPr>
              <a:t>  Other suggestions?</a:t>
            </a: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44476BB-1205-4431-AD01-54151121ED5D}"/>
              </a:ext>
            </a:extLst>
          </p:cNvPr>
          <p:cNvSpPr txBox="1"/>
          <p:nvPr/>
        </p:nvSpPr>
        <p:spPr>
          <a:xfrm>
            <a:off x="8374436" y="1111434"/>
            <a:ext cx="12034516" cy="6194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spc="38" dirty="0">
                <a:solidFill>
                  <a:srgbClr val="000000"/>
                </a:solidFill>
                <a:latin typeface="Aileron Regular"/>
              </a:rPr>
              <a:t>How to Create and Facilitate a Group</a:t>
            </a:r>
          </a:p>
          <a:p>
            <a:pPr marL="571500" indent="-5715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spc="38" dirty="0">
                <a:solidFill>
                  <a:srgbClr val="000000"/>
                </a:solidFill>
                <a:latin typeface="Aileron Regular"/>
              </a:rPr>
              <a:t>Worden’s 4 Tasks of Mourning</a:t>
            </a:r>
          </a:p>
          <a:p>
            <a:pPr marL="571500" indent="-5715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spc="38" dirty="0">
                <a:solidFill>
                  <a:srgbClr val="000000"/>
                </a:solidFill>
                <a:latin typeface="Aileron Regular"/>
              </a:rPr>
              <a:t>Wolfelt’s 6 Needs of Mourning</a:t>
            </a:r>
          </a:p>
          <a:p>
            <a:pPr marL="571500" indent="-5715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spc="38" dirty="0">
                <a:solidFill>
                  <a:srgbClr val="000000"/>
                </a:solidFill>
                <a:latin typeface="Aileron Regular"/>
              </a:rPr>
              <a:t>5 Stages of Grief</a:t>
            </a:r>
          </a:p>
          <a:p>
            <a:pPr>
              <a:lnSpc>
                <a:spcPts val="5849"/>
              </a:lnSpc>
              <a:spcBef>
                <a:spcPct val="0"/>
              </a:spcBef>
            </a:pPr>
            <a:endParaRPr lang="en-US" sz="3200" b="1" spc="38" dirty="0">
              <a:solidFill>
                <a:srgbClr val="000000"/>
              </a:solidFill>
              <a:latin typeface="Aileron Regular"/>
            </a:endParaRPr>
          </a:p>
          <a:p>
            <a:pPr marL="571500" indent="-571500">
              <a:lnSpc>
                <a:spcPts val="58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b="1" spc="38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200" spc="38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200" spc="38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899" spc="38" dirty="0">
              <a:solidFill>
                <a:srgbClr val="000000"/>
              </a:solidFill>
              <a:latin typeface="Aileron Regular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FB8D43C-B7FE-4523-A5D7-99FC3253C35F}"/>
              </a:ext>
            </a:extLst>
          </p:cNvPr>
          <p:cNvSpPr txBox="1"/>
          <p:nvPr/>
        </p:nvSpPr>
        <p:spPr>
          <a:xfrm>
            <a:off x="968167" y="5255442"/>
            <a:ext cx="575986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spc="160" dirty="0">
                <a:latin typeface="Aileron Heavy Bold"/>
              </a:rPr>
              <a:t>Possible</a:t>
            </a:r>
          </a:p>
          <a:p>
            <a:pPr algn="ctr"/>
            <a:r>
              <a:rPr lang="en-US" sz="6000" spc="160" dirty="0">
                <a:latin typeface="Aileron Heavy Bold"/>
              </a:rPr>
              <a:t>Future</a:t>
            </a:r>
          </a:p>
          <a:p>
            <a:pPr algn="ctr"/>
            <a:r>
              <a:rPr lang="en-US" sz="6000" spc="160" dirty="0">
                <a:latin typeface="Aileron Heavy Bold"/>
              </a:rPr>
              <a:t>Trainings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6A450283-7485-44E7-A89D-91FA960156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876" b="36096"/>
          <a:stretch>
            <a:fillRect/>
          </a:stretch>
        </p:blipFill>
        <p:spPr>
          <a:xfrm>
            <a:off x="0" y="4356622"/>
            <a:ext cx="18288000" cy="342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604"/>
            <a:ext cx="12629706" cy="921179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587544" y="0"/>
            <a:ext cx="11700456" cy="3390900"/>
            <a:chOff x="0" y="0"/>
            <a:chExt cx="15600609" cy="50292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5600609" cy="5029200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09301" y="2126836"/>
              <a:ext cx="13724300" cy="2120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1"/>
                </a:lnSpc>
              </a:pPr>
              <a:r>
                <a:rPr lang="en-US" sz="5201" spc="104" dirty="0">
                  <a:solidFill>
                    <a:srgbClr val="FFFFFF"/>
                  </a:solidFill>
                  <a:latin typeface="Aileron Heavy"/>
                </a:rPr>
                <a:t>Grief Support Group Curriculum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38155" y="419438"/>
              <a:ext cx="13724300" cy="1432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97"/>
                </a:lnSpc>
              </a:pPr>
              <a:r>
                <a:rPr lang="en-US" sz="6664" spc="246" dirty="0">
                  <a:latin typeface="Aileron Regular Bold"/>
                </a:rPr>
                <a:t>6 Week </a:t>
              </a:r>
            </a:p>
          </p:txBody>
        </p:sp>
      </p:grpSp>
      <p:grpSp>
        <p:nvGrpSpPr>
          <p:cNvPr id="7" name="Group 3">
            <a:extLst>
              <a:ext uri="{FF2B5EF4-FFF2-40B4-BE49-F238E27FC236}">
                <a16:creationId xmlns:a16="http://schemas.microsoft.com/office/drawing/2014/main" id="{459C3E46-3E7E-43A4-A803-C279BCFBD15D}"/>
              </a:ext>
            </a:extLst>
          </p:cNvPr>
          <p:cNvGrpSpPr/>
          <p:nvPr/>
        </p:nvGrpSpPr>
        <p:grpSpPr>
          <a:xfrm>
            <a:off x="0" y="8331274"/>
            <a:ext cx="7067795" cy="1955725"/>
            <a:chOff x="-468967" y="1210783"/>
            <a:chExt cx="9423726" cy="2607633"/>
          </a:xfrm>
        </p:grpSpPr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8A7071BD-E493-4B4D-8661-83E725E6BDC4}"/>
                </a:ext>
              </a:extLst>
            </p:cNvPr>
            <p:cNvSpPr/>
            <p:nvPr/>
          </p:nvSpPr>
          <p:spPr>
            <a:xfrm>
              <a:off x="-468967" y="1210783"/>
              <a:ext cx="9423726" cy="2607633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B228C752-7882-4AA2-8613-A22266B5C032}"/>
                </a:ext>
              </a:extLst>
            </p:cNvPr>
            <p:cNvSpPr txBox="1"/>
            <p:nvPr/>
          </p:nvSpPr>
          <p:spPr>
            <a:xfrm>
              <a:off x="257881" y="1788431"/>
              <a:ext cx="8081943" cy="1313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3200" spc="136" dirty="0">
                  <a:latin typeface="Aileron Heavy"/>
                </a:rPr>
                <a:t>Alan Wolfelt, PhD</a:t>
              </a:r>
            </a:p>
            <a:p>
              <a:pPr algn="ctr"/>
              <a:r>
                <a:rPr lang="en-US" sz="3200" spc="136" dirty="0">
                  <a:solidFill>
                    <a:srgbClr val="FFFFFF"/>
                  </a:solidFill>
                  <a:latin typeface="Aileron Heavy"/>
                </a:rPr>
                <a:t> </a:t>
              </a:r>
              <a:r>
                <a:rPr lang="en-US" sz="3200" spc="136" dirty="0">
                  <a:latin typeface="Aileron Heavy"/>
                </a:rPr>
                <a:t>6 Needs of Mourning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6116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1648</Words>
  <Application>Microsoft Office PowerPoint</Application>
  <PresentationFormat>Custom</PresentationFormat>
  <Paragraphs>403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Aileron Regular</vt:lpstr>
      <vt:lpstr>Aileron Heavy</vt:lpstr>
      <vt:lpstr>Aileron Regular Bold</vt:lpstr>
      <vt:lpstr>Arial</vt:lpstr>
      <vt:lpstr>Calibri</vt:lpstr>
      <vt:lpstr>Aileron Heavy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Worden's Tasks of Mourning no recording</dc:title>
  <dc:creator>Blankenship, Kay E.</dc:creator>
  <cp:lastModifiedBy>Blankenship, Kay E.</cp:lastModifiedBy>
  <cp:revision>118</cp:revision>
  <dcterms:created xsi:type="dcterms:W3CDTF">2006-08-16T00:00:00Z</dcterms:created>
  <dcterms:modified xsi:type="dcterms:W3CDTF">2023-10-02T19:14:55Z</dcterms:modified>
  <dc:identifier>DAFMtBr6WeY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e5d35f-4e6a-4642-aaeb-20ab6a7b6fba_Enabled">
    <vt:lpwstr>true</vt:lpwstr>
  </property>
  <property fmtid="{D5CDD505-2E9C-101B-9397-08002B2CF9AE}" pid="3" name="MSIP_Label_b4e5d35f-4e6a-4642-aaeb-20ab6a7b6fba_SetDate">
    <vt:lpwstr>2023-10-02T19:14:22Z</vt:lpwstr>
  </property>
  <property fmtid="{D5CDD505-2E9C-101B-9397-08002B2CF9AE}" pid="4" name="MSIP_Label_b4e5d35f-4e6a-4642-aaeb-20ab6a7b6fba_Method">
    <vt:lpwstr>Standard</vt:lpwstr>
  </property>
  <property fmtid="{D5CDD505-2E9C-101B-9397-08002B2CF9AE}" pid="5" name="MSIP_Label_b4e5d35f-4e6a-4642-aaeb-20ab6a7b6fba_Name">
    <vt:lpwstr>b4e5d35f-4e6a-4642-aaeb-20ab6a7b6fba</vt:lpwstr>
  </property>
  <property fmtid="{D5CDD505-2E9C-101B-9397-08002B2CF9AE}" pid="6" name="MSIP_Label_b4e5d35f-4e6a-4642-aaeb-20ab6a7b6fba_SiteId">
    <vt:lpwstr>ab214bcd-9b97-41bb-aa9d-46cf10d822fd</vt:lpwstr>
  </property>
  <property fmtid="{D5CDD505-2E9C-101B-9397-08002B2CF9AE}" pid="7" name="MSIP_Label_b4e5d35f-4e6a-4642-aaeb-20ab6a7b6fba_ActionId">
    <vt:lpwstr>7eab7c9a-da6d-4000-9dfb-6aaf3d0b02de</vt:lpwstr>
  </property>
  <property fmtid="{D5CDD505-2E9C-101B-9397-08002B2CF9AE}" pid="8" name="MSIP_Label_b4e5d35f-4e6a-4642-aaeb-20ab6a7b6fba_ContentBits">
    <vt:lpwstr>0</vt:lpwstr>
  </property>
</Properties>
</file>